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30"/>
  </p:notes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3" r:id="rId23"/>
    <p:sldId id="284" r:id="rId24"/>
    <p:sldId id="285" r:id="rId25"/>
    <p:sldId id="286" r:id="rId26"/>
    <p:sldId id="288" r:id="rId27"/>
    <p:sldId id="289" r:id="rId28"/>
    <p:sldId id="290" r:id="rId2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228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457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685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9144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11430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1371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1600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1828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810" y="-1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080458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hej</a:t>
            </a:r>
          </a:p>
          <a:p>
            <a:r>
              <a:t>matilda</a:t>
            </a:r>
          </a:p>
          <a:p>
            <a:r>
              <a:t>klatschig</a:t>
            </a:r>
          </a:p>
          <a:p>
            <a:r>
              <a:t>nu är det som det är med den saken</a:t>
            </a:r>
          </a:p>
          <a:p>
            <a:r>
              <a:t>ge bildämnet den tyngd det skulle kunna ha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4" name="Shape 2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Att inte ta bort aha-upplevelsen</a:t>
            </a:r>
          </a:p>
          <a:p>
            <a:r>
              <a:t>att inte ta bort möjligheterna att tänka utanför boxen, utan faktiskt skapa möjlighet för fler att göra det, inte bara de superkreativa.</a:t>
            </a:r>
          </a:p>
          <a:p>
            <a:r>
              <a:t>Tvingas till att vara flexibel i tanken.</a:t>
            </a:r>
          </a:p>
          <a:p>
            <a:r>
              <a:t>Ges möjligheter att upptäcka (sånt jag inte själv upptäckt)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1" name="Shape 28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Kleinblå</a:t>
            </a:r>
          </a:p>
          <a:p>
            <a:r>
              <a:t>arbete med konst, kleinblå kommer upp</a:t>
            </a:r>
          </a:p>
          <a:p>
            <a:r>
              <a:t>sedan arbete med färglära</a:t>
            </a:r>
          </a:p>
          <a:p>
            <a:r>
              <a:t>avslutning skapa en egen färg</a:t>
            </a:r>
          </a:p>
          <a:p>
            <a:r>
              <a:t>DÅ kommer eleverna på att vi känner till klein som gjorde samma sak.</a:t>
            </a:r>
          </a:p>
          <a:p>
            <a:r>
              <a:t>Hade jag serverat klein på ett fat och sedan gett dem i uppgift att blanda fram en egen färg hade eleverna missat en aha-upplevelse.</a:t>
            </a:r>
          </a:p>
          <a:p>
            <a:r>
              <a:t>Flax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7" name="Shape 28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nog så god. Ska finnas men, jag vill något mer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om eleverna känner till lärandemålen, så kan de knäcka skolkoden och prestera med högre kvalitet. Lärandemålen är tydliga, men vägen dit är inte utstakad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2" name="Shape 3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Feedbackmissar jag gjort. Skriftliga omdömen</a:t>
            </a:r>
          </a:p>
          <a:p>
            <a:r>
              <a:t>ctr c ctr v för överlevnad</a:t>
            </a:r>
          </a:p>
          <a:p>
            <a:r>
              <a:t>vem läser? den som verkligen behöver?</a:t>
            </a:r>
          </a:p>
          <a:p>
            <a:r>
              <a:t>Skriftliga bildanalyser inlämning. Feedback…</a:t>
            </a:r>
          </a:p>
          <a:p>
            <a:r>
              <a:t>forskning ineffektivt</a:t>
            </a:r>
          </a:p>
          <a:p>
            <a:r>
              <a:t>Skolan är en plats dit eleverna går för att titta på när eleverna jobbar</a:t>
            </a:r>
          </a:p>
          <a:p>
            <a:r>
              <a:t>Om det inte ger resultat, varför ägna tid åt det?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6" name="Shape 3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Exempel 1</a:t>
            </a:r>
          </a:p>
          <a:p>
            <a:r>
              <a:t>Eleven redovisar 2 inspirationskällor i början av ett arbetsområde. ställer 3 frågor utifrån källorna, eleverna svarar, använder frågor och svar som feedback till sig själva och väg frammåt</a:t>
            </a:r>
          </a:p>
          <a:p>
            <a:r>
              <a:t>Lite jobb för mig, mycket jobb för eleverna gör jobbet på lektionstid</a:t>
            </a:r>
          </a:p>
          <a:p>
            <a:r>
              <a:t>Exempel 2</a:t>
            </a:r>
          </a:p>
          <a:p>
            <a:r>
              <a:t>Praktiskt skapande arbete. Fråga/or till eleven med överväganden som hen ska göra innan hen går vidare i sitt arbete.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3" name="Shape 3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Jag vet inte om det händer er, men det händer mig titt som tätt </a:t>
            </a:r>
          </a:p>
          <a:p>
            <a:r>
              <a:t>jag förklarar och förklarar, men ändå blir jag besviken på elevernas slutprodukter</a:t>
            </a:r>
          </a:p>
          <a:p>
            <a:r>
              <a:t>”lata” inte tar ”ämnet på allvar” dessa ord har undsluppit mig</a:t>
            </a:r>
          </a:p>
          <a:p>
            <a:r>
              <a:t>Jag har gett feedback på sagda slutprodukter..</a:t>
            </a:r>
          </a:p>
          <a:p>
            <a:r>
              <a:t>Och det har inte gett NÅGON SOM HELST EFFEKT</a:t>
            </a:r>
          </a:p>
          <a:p>
            <a:r>
              <a:t>eleverna har inte själva utvecklat en näsa för kvalitet.</a:t>
            </a:r>
          </a:p>
          <a:p>
            <a:r>
              <a:t>Jag däremot, har jobbs ihjäl mig till ingen nytta</a:t>
            </a:r>
          </a:p>
          <a:p>
            <a:r>
              <a:t>Så hur kan jag hjälpa eleverna att få näsa för kvalitet.</a:t>
            </a:r>
          </a:p>
          <a:p>
            <a:r>
              <a:t>Inte skriva dem på näsan…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3" name="Shape 3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Eleverna behöver träna.</a:t>
            </a:r>
          </a:p>
          <a:p>
            <a:r>
              <a:t> får träna på att identifiera tecken på kvalitet redan innan de börjar jobba själva</a:t>
            </a:r>
          </a:p>
          <a:p>
            <a:r>
              <a:t>Rangordna andra elevers arbeten</a:t>
            </a:r>
          </a:p>
          <a:p>
            <a:r>
              <a:t>lättare att hitta framgångsfaktorer i andras arbete än sitt eget</a:t>
            </a:r>
          </a:p>
          <a:p>
            <a:r>
              <a:t>Förstå kvalitet</a:t>
            </a:r>
          </a:p>
          <a:p>
            <a:r>
              <a:t>Listor att använda i självbedömning  </a:t>
            </a:r>
          </a:p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1" name="Shape 36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Ja,</a:t>
            </a:r>
          </a:p>
          <a:p>
            <a:r>
              <a:t>Kuggfråga. nej då är vi tillbaka på att jag jobbar och de tittar på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9" name="Shape 3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Magnus och brasse och eva</a:t>
            </a:r>
          </a:p>
          <a:p>
            <a:r>
              <a:t>brasse har alltid rätt, det finns alltid 3 lika bra lösningar, beroende på hur man väljer att kategorisera sina tankar.</a:t>
            </a:r>
          </a:p>
          <a:p>
            <a:r>
              <a:t>En analysövning som jag ofta gör med eleverna lite hur som helst. Ibland väldigt genomtänkt i början eller slutet av en planering, ibland när det cirkulerar mycket bilder på sociala medier bland eleverna.</a:t>
            </a:r>
          </a:p>
          <a:p>
            <a:r>
              <a:t>kan göra på många olika sätt. Visa 4 bilder på projektor så att hela klassen har samma bilder eller dela ut bilder till smågrupper, där alla grupper har olika bilder.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twittra och instagramma för fullt, men stäng av ljudet</a:t>
            </a:r>
          </a:p>
          <a:p>
            <a:r>
              <a:t>tagga mig gärna</a:t>
            </a:r>
          </a:p>
          <a:p>
            <a:endParaRPr/>
          </a:p>
          <a:p>
            <a:r>
              <a:t>tipsa om bildhatt modererat av bildämnet</a:t>
            </a:r>
          </a:p>
          <a:p>
            <a:r>
              <a:t>Spännande m afk, här finns människor som jag lärt mig av, snyltat av och inspireras av. Tack!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8" name="Shape 38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hade vi varit i klassrummet nu så hade ni varit indelade i grupper om 4.</a:t>
            </a:r>
          </a:p>
          <a:p>
            <a:r>
              <a:t>välj 1 som ska bort och motivera</a:t>
            </a:r>
          </a:p>
          <a:p>
            <a:r>
              <a:t>samsas komma överens presentera</a:t>
            </a:r>
          </a:p>
          <a:p>
            <a:r>
              <a:t>varje gruppmedlem ska presentera ett argument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5" name="Shape 41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Få mer information, och efter att ha hört de andras argument så måste gruppen välja bort en annan bild.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0" name="Shape 4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För att lyckas måste det finnas ett individuellt ansvar, ansvarig för en bild, eller ett argument.</a:t>
            </a:r>
          </a:p>
          <a:p>
            <a:r>
              <a:t>ingen i gruppen ska missa ett lärtillfälle.</a:t>
            </a:r>
          </a:p>
          <a:p>
            <a:r>
              <a:t>gruppmål, enas och presentera</a:t>
            </a:r>
          </a:p>
          <a:p>
            <a:r>
              <a:t>åk 9 Läsa varandras planeringar och ge varandra ideér på</a:t>
            </a:r>
          </a:p>
          <a:p>
            <a:r>
              <a:t>åk 8 Titta på varandras skisser och ge förslag på hur en kamrat ska gå vidare</a:t>
            </a:r>
          </a:p>
          <a:p>
            <a:r>
              <a:t>åk 5 kolla att en kamrat har förstått innan hen får gå vidare</a:t>
            </a:r>
          </a:p>
          <a:p>
            <a:r>
              <a:t>alla har vi en liten lärare inom oss. </a:t>
            </a:r>
          </a:p>
          <a:p>
            <a:r>
              <a:t>och det är ofta lättare att se vägar framåt för andra än för sig själv.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2" name="Shape 45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Efter fel fel fel, 3 frågor, eller 2 stars and a wish eller någon annan analysövning </a:t>
            </a:r>
          </a:p>
          <a:p>
            <a:r>
              <a:t>titta på en annan elevs analys och pricka av, sortera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8" name="Shape 45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ja, vid nästa analys hade kvaliteten höjts på allas arbeten.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Kunskapskrav</a:t>
            </a:r>
          </a:p>
          <a:p>
            <a:r>
              <a:t>centralt innehåll</a:t>
            </a:r>
          </a:p>
          <a:p>
            <a:r>
              <a:t>pratar vi mkt om och kan på handens fem,</a:t>
            </a:r>
          </a:p>
          <a:p>
            <a:r>
              <a:t>jag kan känna att vi har fastnat lite i det.</a:t>
            </a:r>
          </a:p>
          <a:p>
            <a:r>
              <a:t>när lgr11 kom så hade vi en massiv fortbildningsinsats, åtminstone i norrahisisngen där jag jobbar, prio var kunskapskrav och bedömning,</a:t>
            </a:r>
          </a:p>
          <a:p>
            <a:r>
              <a:t> åtminstone jag fastnade lite.</a:t>
            </a:r>
          </a:p>
          <a:p>
            <a:r>
              <a:t>Prat nu, lyfta blicken. Så förankrat i bildämnets centrala innehåll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och Lgr 11 kap 2.2 kunskaper. Det skolan ska skicka med eleverna ut i livet. </a:t>
            </a:r>
          </a:p>
          <a:p>
            <a:r>
              <a:t>Stämmer ju väldigt bra ihop med bildämnets syfte kan jag tycka</a:t>
            </a:r>
          </a:p>
          <a:p>
            <a:r>
              <a:t>Framför allt sista punkten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0" name="Shape 1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Har ni hört detta?</a:t>
            </a:r>
          </a:p>
          <a:p>
            <a:r>
              <a:t>Jag har iaf av föräldrar, elever och kollegor.</a:t>
            </a:r>
          </a:p>
          <a:p>
            <a:r>
              <a:t>Ibland svävat på målet</a:t>
            </a:r>
          </a:p>
          <a:p>
            <a:r>
              <a:t>Vet jag egentligen?</a:t>
            </a:r>
          </a:p>
          <a:p>
            <a:r>
              <a:t>Kan jag motivera varför bildämnet är helt oumbärligt?</a:t>
            </a:r>
          </a:p>
          <a:p>
            <a:r>
              <a:t>…gjort på rätt sätt</a:t>
            </a:r>
          </a:p>
          <a:p>
            <a:r>
              <a:t>Ta frågorna på största allvar, vem de än kommer ifrån. Ta ditt ansvar i att begripliggöra varför vi är här</a:t>
            </a:r>
          </a:p>
          <a:p>
            <a:r>
              <a:t>Se den goda intentionen i trots, passivitet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5" name="Shape 2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Arts for our sake, but not for the reasons you think</a:t>
            </a:r>
          </a:p>
          <a:p>
            <a:r>
              <a:t>estetiska lärprocesser är inte ett trolleri som uppstår bara för att eleverna kliver in i klassrummet. Det kan finnas i alla ämnen, det beror på hur undervisningen går till, lärarens didaktik, inte på ämnet i sig.</a:t>
            </a:r>
          </a:p>
          <a:p>
            <a:r>
              <a:t>Winner +Hetland kom fram till var att, rätt utförd skapas ”studio thinking” och ger:</a:t>
            </a:r>
          </a:p>
          <a:p>
            <a:pPr marL="349250" indent="-349250">
              <a:buSzPct val="100000"/>
              <a:buChar char="-"/>
            </a:pPr>
            <a:r>
              <a:t>Kraften att omvandla tankar till form (vygotskij kristalliserad fantasi)</a:t>
            </a:r>
          </a:p>
          <a:p>
            <a:pPr marL="349250" indent="-349250">
              <a:buSzPct val="100000"/>
              <a:buChar char="-"/>
            </a:pPr>
            <a:r>
              <a:t>Förmågan att hänga i, hålla ut, inte ge upp inför misslyckanden</a:t>
            </a:r>
          </a:p>
          <a:p>
            <a:pPr marL="349250" indent="-349250">
              <a:buSzPct val="100000"/>
              <a:buChar char="-"/>
            </a:pPr>
            <a:r>
              <a:t>Att kunna kommunicera med fler och effektfulla redskap</a:t>
            </a:r>
          </a:p>
          <a:p>
            <a:pPr marL="349250" indent="-349250">
              <a:buSzPct val="100000"/>
              <a:buChar char="-"/>
            </a:pPr>
            <a:r>
              <a:t>viktigt i allt, skapar förutsättningar för en mer komplex tolkning av samhället, vaccin mot enkla lösningar</a:t>
            </a:r>
          </a:p>
          <a:p>
            <a:pPr marL="349250" indent="-349250">
              <a:buSzPct val="100000"/>
              <a:buChar char="-"/>
            </a:pPr>
            <a:r>
              <a:t>Att se</a:t>
            </a:r>
          </a:p>
          <a:p>
            <a:pPr marL="349250" indent="-349250">
              <a:buSzPct val="100000"/>
              <a:buChar char="-"/>
            </a:pPr>
            <a:r>
              <a:t>Att föreställa sig</a:t>
            </a:r>
          </a:p>
          <a:p>
            <a:pPr marL="349250" indent="-349250">
              <a:buSzPct val="100000"/>
              <a:buChar char="-"/>
            </a:pPr>
            <a:r>
              <a:t>Om skapande är allomfattande och fokuserar på kreativitet i det stora, så är uppfinnarkraft något som gagnar samhället rent praktiskt.</a:t>
            </a:r>
          </a:p>
          <a:p>
            <a:pPr marL="349250" indent="-349250">
              <a:buSzPct val="100000"/>
              <a:buChar char="-"/>
            </a:pPr>
            <a:r>
              <a:t>flexibel i tanken</a:t>
            </a:r>
          </a:p>
          <a:p>
            <a:pPr marL="349250" indent="-349250">
              <a:buSzPct val="100000"/>
              <a:buChar char="-"/>
            </a:pPr>
            <a:r>
              <a:t>näsa= svårdefinierat, men en del av att knäcka skolkoden</a:t>
            </a:r>
          </a:p>
          <a:p>
            <a:pPr marL="349250" indent="-349250">
              <a:buSzPct val="100000"/>
              <a:buChar char="-"/>
            </a:pPr>
            <a:r>
              <a:t>vad krävs av mig?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1" name="Shape 22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Dylan William</a:t>
            </a:r>
          </a:p>
          <a:p>
            <a:r>
              <a:t>Formativa lårmiljöer</a:t>
            </a:r>
          </a:p>
          <a:p>
            <a:r>
              <a:t>Formativt… ordet, men oavsett vad en tycker om ordet så kan vi vara ganska säkra på att lärarens insats har effekt på elevernas lärande</a:t>
            </a:r>
          </a:p>
          <a:p>
            <a:r>
              <a:t>Och vi vet att det finns didaktik som är mer eller mindre effektiv. Jag pratar om sådant som är effektivt. Inget jag hittat på själv.</a:t>
            </a:r>
          </a:p>
          <a:p>
            <a:r>
              <a:t>Men varför fortsätta hårdnackat med sådant som inte är effektivt?</a:t>
            </a:r>
          </a:p>
          <a:p>
            <a:r>
              <a:t>Jag gör det fortfarande. Har käpphästar… men en sak i taget</a:t>
            </a:r>
          </a:p>
          <a:p>
            <a:r>
              <a:t>Lite om goda relationer:</a:t>
            </a:r>
          </a:p>
          <a:p>
            <a:r>
              <a:t>se den goda intentionen i provokationen, i det destruktiva, i ointresset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8" name="Shape 24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Misstag. </a:t>
            </a:r>
          </a:p>
          <a:p>
            <a:r>
              <a:t>Lärare vet ofta inte själva faktiskt.</a:t>
            </a:r>
          </a:p>
          <a:p>
            <a:r>
              <a:t>Språklärarexempel. ”Skriv 5 meningar” och besvikelsen när eleverna lämnar in 5 banala meningar som inte har genererat lärande och som inte går att mäta mot målen.</a:t>
            </a:r>
          </a:p>
          <a:p>
            <a:r>
              <a:t>Men eleven fick inte veta vad lärandemålet var, utan bara lärandeinnehållet, eller inte ens det faktiskt</a:t>
            </a:r>
          </a:p>
          <a:p>
            <a:r>
              <a:t>När jag själv gjorde bort mig.</a:t>
            </a:r>
          </a:p>
          <a:p>
            <a:r>
              <a:t>Quadriceps</a:t>
            </a:r>
          </a:p>
          <a:p>
            <a:r>
              <a:t>Ytligt, ointressant och motverkar aha-upplevelsen. Missar lärandemålet, går bara på aktivitet, kanske centralt innehåll och krav</a:t>
            </a:r>
          </a:p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9" name="Shape 2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Nuförtiden jobbar jag mer flexibelt</a:t>
            </a:r>
          </a:p>
          <a:p>
            <a:r>
              <a:t>Bilden hur det är presenterat i lgr 11 och så måste det se ut.</a:t>
            </a:r>
          </a:p>
          <a:p>
            <a:r>
              <a:t>Hur vi ska göra med det. Annars är det bara hinkar med färg. Istället för </a:t>
            </a:r>
          </a:p>
          <a:p>
            <a:r>
              <a:t>Missförstå mig rätt. Jag är inte mot struktur. Struktur är helt oumbärligt, men hur strukturen är utformad måste kunna variera utifrån vad lärandemålet är.</a:t>
            </a:r>
          </a:p>
          <a:p>
            <a:r>
              <a:t>Inte förenkla</a:t>
            </a:r>
          </a:p>
          <a:p>
            <a:r>
              <a:t>Inte ta verktyg ur luften</a:t>
            </a:r>
          </a:p>
          <a:p>
            <a:r>
              <a:t>Glasspinnar Williams ingen mening om det bara är ”struktur” som de används till.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CDF8-BD74-4051-94B6-CDFBC4D506E5}" type="datetimeFigureOut">
              <a:rPr lang="sv-SE" smtClean="0"/>
              <a:t>2016-03-23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8538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CDF8-BD74-4051-94B6-CDFBC4D506E5}" type="datetimeFigureOut">
              <a:rPr lang="sv-SE" smtClean="0"/>
              <a:t>2016-03-23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9659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13408943" y="555416"/>
            <a:ext cx="4161084" cy="11835271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25689" y="555416"/>
            <a:ext cx="12266507" cy="11835271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CDF8-BD74-4051-94B6-CDFBC4D506E5}" type="datetimeFigureOut">
              <a:rPr lang="sv-SE" smtClean="0"/>
              <a:t>2016-03-23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048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CDF8-BD74-4051-94B6-CDFBC4D506E5}" type="datetimeFigureOut">
              <a:rPr lang="sv-SE" smtClean="0"/>
              <a:t>2016-03-23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0355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290" y="6267593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290" y="4133994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19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39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5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7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9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1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3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57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CDF8-BD74-4051-94B6-CDFBC4D506E5}" type="datetimeFigureOut">
              <a:rPr lang="sv-SE" smtClean="0"/>
              <a:t>2016-03-23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431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25689" y="3237656"/>
            <a:ext cx="8213796" cy="915303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9356233" y="3237656"/>
            <a:ext cx="8213796" cy="915303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CDF8-BD74-4051-94B6-CDFBC4D506E5}" type="datetimeFigureOut">
              <a:rPr lang="sv-SE" smtClean="0"/>
              <a:t>2016-03-23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102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CDF8-BD74-4051-94B6-CDFBC4D506E5}" type="datetimeFigureOut">
              <a:rPr lang="sv-SE" smtClean="0"/>
              <a:t>2016-03-23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2981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CDF8-BD74-4051-94B6-CDFBC4D506E5}" type="datetimeFigureOut">
              <a:rPr lang="sv-SE" smtClean="0"/>
              <a:t>2016-03-23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288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CDF8-BD74-4051-94B6-CDFBC4D506E5}" type="datetimeFigureOut">
              <a:rPr lang="sv-SE" smtClean="0"/>
              <a:t>2016-03-23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1218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242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516" y="388340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242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CDF8-BD74-4051-94B6-CDFBC4D506E5}" type="datetimeFigureOut">
              <a:rPr lang="sv-SE" smtClean="0"/>
              <a:t>2016-03-23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7421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197" indent="0">
              <a:buNone/>
              <a:defRPr sz="4000"/>
            </a:lvl2pPr>
            <a:lvl3pPr marL="1300393" indent="0">
              <a:buNone/>
              <a:defRPr sz="3400"/>
            </a:lvl3pPr>
            <a:lvl4pPr marL="1950590" indent="0">
              <a:buNone/>
              <a:defRPr sz="2800"/>
            </a:lvl4pPr>
            <a:lvl5pPr marL="2600786" indent="0">
              <a:buNone/>
              <a:defRPr sz="2800"/>
            </a:lvl5pPr>
            <a:lvl6pPr marL="3250983" indent="0">
              <a:buNone/>
              <a:defRPr sz="2800"/>
            </a:lvl6pPr>
            <a:lvl7pPr marL="3901180" indent="0">
              <a:buNone/>
              <a:defRPr sz="2800"/>
            </a:lvl7pPr>
            <a:lvl8pPr marL="4551376" indent="0">
              <a:buNone/>
              <a:defRPr sz="2800"/>
            </a:lvl8pPr>
            <a:lvl9pPr marL="5201573" indent="0">
              <a:buNone/>
              <a:defRPr sz="28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CDF8-BD74-4051-94B6-CDFBC4D506E5}" type="datetimeFigureOut">
              <a:rPr lang="sv-SE" smtClean="0"/>
              <a:t>2016-03-23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6879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240" y="2275842"/>
            <a:ext cx="11704320" cy="6436925"/>
          </a:xfrm>
          <a:prstGeom prst="rect">
            <a:avLst/>
          </a:prstGeom>
        </p:spPr>
        <p:txBody>
          <a:bodyPr vert="horz" lIns="130039" tIns="65020" rIns="130039" bIns="650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50240" y="9040144"/>
            <a:ext cx="3034453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DCDF8-BD74-4051-94B6-CDFBC4D506E5}" type="datetimeFigureOut">
              <a:rPr lang="sv-SE" smtClean="0"/>
              <a:t>2016-03-23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443308" y="9040144"/>
            <a:ext cx="4118187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320107" y="9040144"/>
            <a:ext cx="3034453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97164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1300393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47" indent="-487647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569" indent="-406374" algn="l" defTabSz="1300393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492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688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885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81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278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475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671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7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9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6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8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8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76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7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frokenahall@gmail.com?subject=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frokenahall.weebly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64.png"/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12" Type="http://schemas.openxmlformats.org/officeDocument/2006/relationships/image" Target="../media/image6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7.png"/><Relationship Id="rId5" Type="http://schemas.openxmlformats.org/officeDocument/2006/relationships/image" Target="../media/image65.png"/><Relationship Id="rId10" Type="http://schemas.openxmlformats.org/officeDocument/2006/relationships/image" Target="../media/image62.png"/><Relationship Id="rId4" Type="http://schemas.openxmlformats.org/officeDocument/2006/relationships/image" Target="../media/image58.png"/><Relationship Id="rId9" Type="http://schemas.openxmlformats.org/officeDocument/2006/relationships/image" Target="../media/image61.png"/><Relationship Id="rId1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hyperlink" Target="http://ur.se/artityd" TargetMode="Externa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xfrm>
            <a:off x="1270000" y="1841500"/>
            <a:ext cx="10464800" cy="2540000"/>
          </a:xfrm>
          <a:prstGeom prst="rect">
            <a:avLst/>
          </a:prstGeom>
          <a:ln w="9525">
            <a:round/>
          </a:ln>
        </p:spPr>
        <p:txBody>
          <a:bodyPr/>
          <a:lstStyle>
            <a:lvl1pPr defTabSz="301752">
              <a:defRPr sz="4752"/>
            </a:lvl1pPr>
          </a:lstStyle>
          <a:p>
            <a:r>
              <a:t>Varför ska vi undvika bildanalys som enskilt moment?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>
            <a:lvl1pPr marL="520065" indent="-520065" defTabSz="416052">
              <a:buSzPct val="43000"/>
              <a:buBlip>
                <a:blip r:embed="rId3"/>
              </a:buBlip>
              <a:defRPr sz="3276"/>
            </a:lvl1pPr>
          </a:lstStyle>
          <a:p>
            <a:r>
              <a:t>Formativ bedömning och bildanalys som en röd tråd genom bildundervisningen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/>
        </p:nvSpPr>
        <p:spPr>
          <a:xfrm rot="21540000">
            <a:off x="2803542" y="1288762"/>
            <a:ext cx="6292816" cy="1257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/>
            </a:lvl1pPr>
          </a:lstStyle>
          <a:p>
            <a:r>
              <a:t>Lärandemål</a:t>
            </a:r>
          </a:p>
        </p:txBody>
      </p:sp>
      <p:sp>
        <p:nvSpPr>
          <p:cNvPr id="262" name="Shape 262"/>
          <p:cNvSpPr/>
          <p:nvPr/>
        </p:nvSpPr>
        <p:spPr>
          <a:xfrm rot="60000">
            <a:off x="1096803" y="3469878"/>
            <a:ext cx="11357296" cy="1340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300"/>
            </a:pPr>
            <a:r>
              <a:t>Vilken information är det viktigt att jag inte</a:t>
            </a:r>
          </a:p>
          <a:p>
            <a:pPr>
              <a:defRPr sz="3300"/>
            </a:pPr>
            <a:r>
              <a:t>ger eleverna, för att optimera deras lärande?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Bildobjekt 265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21225" y="5429250"/>
            <a:ext cx="1765301" cy="1207195"/>
          </a:xfrm>
          <a:prstGeom prst="rect">
            <a:avLst/>
          </a:prstGeom>
        </p:spPr>
      </p:pic>
      <p:grpSp>
        <p:nvGrpSpPr>
          <p:cNvPr id="270" name="Group 270"/>
          <p:cNvGrpSpPr/>
          <p:nvPr/>
        </p:nvGrpSpPr>
        <p:grpSpPr>
          <a:xfrm>
            <a:off x="1172995" y="1894994"/>
            <a:ext cx="10658810" cy="2636212"/>
            <a:chOff x="0" y="0"/>
            <a:chExt cx="10658808" cy="2636211"/>
          </a:xfrm>
        </p:grpSpPr>
        <p:sp>
          <p:nvSpPr>
            <p:cNvPr id="269" name="Shape 269"/>
            <p:cNvSpPr/>
            <p:nvPr/>
          </p:nvSpPr>
          <p:spPr>
            <a:xfrm>
              <a:off x="25399" y="25400"/>
              <a:ext cx="10608010" cy="2585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200">
                  <a:effectLst>
                    <a:outerShdw blurRad="63500" dist="25400" dir="2700000" rotWithShape="0">
                      <a:srgbClr val="000000">
                        <a:alpha val="70000"/>
                      </a:srgbClr>
                    </a:outerShdw>
                  </a:effectLst>
                </a:defRPr>
              </a:pPr>
              <a:r>
                <a:t>Ju tydligare man är med vad man vill ha,</a:t>
              </a:r>
            </a:p>
            <a:p>
              <a:pPr>
                <a:defRPr sz="3200">
                  <a:effectLst>
                    <a:outerShdw blurRad="63500" dist="25400" dir="2700000" rotWithShape="0">
                      <a:srgbClr val="000000">
                        <a:alpha val="70000"/>
                      </a:srgbClr>
                    </a:outerShdw>
                  </a:effectLst>
                </a:defRPr>
              </a:pPr>
              <a:r>
                <a:t>desto troligare är det att man får det, men</a:t>
              </a:r>
            </a:p>
            <a:p>
              <a:pPr>
                <a:defRPr sz="3200">
                  <a:effectLst>
                    <a:outerShdw blurRad="63500" dist="25400" dir="2700000" rotWithShape="0">
                      <a:srgbClr val="000000">
                        <a:alpha val="70000"/>
                      </a:srgbClr>
                    </a:outerShdw>
                  </a:effectLst>
                </a:defRPr>
              </a:pPr>
              <a:r>
                <a:t>desto mindre sannolikt är det att det är </a:t>
              </a:r>
            </a:p>
            <a:p>
              <a:pPr>
                <a:defRPr sz="3200">
                  <a:effectLst>
                    <a:outerShdw blurRad="63500" dist="25400" dir="2700000" rotWithShape="0">
                      <a:srgbClr val="000000">
                        <a:alpha val="70000"/>
                      </a:srgbClr>
                    </a:outerShdw>
                  </a:effectLst>
                </a:defRPr>
              </a:pPr>
              <a:r>
                <a:t>meningsfullt.</a:t>
              </a:r>
            </a:p>
          </p:txBody>
        </p:sp>
        <p:pic>
          <p:nvPicPr>
            <p:cNvPr id="268" name="Bildobjekt 267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-1"/>
              <a:ext cx="10658810" cy="2636213"/>
            </a:xfrm>
            <a:prstGeom prst="rect">
              <a:avLst/>
            </a:prstGeom>
            <a:effectLst/>
          </p:spPr>
        </p:pic>
      </p:grpSp>
      <p:pic>
        <p:nvPicPr>
          <p:cNvPr id="271" name="Bildobjekt 270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63269" y="5137150"/>
            <a:ext cx="1892450" cy="1791395"/>
          </a:xfrm>
          <a:prstGeom prst="rect">
            <a:avLst/>
          </a:prstGeom>
        </p:spPr>
      </p:pic>
      <p:pic>
        <p:nvPicPr>
          <p:cNvPr id="273" name="Bildobjekt 272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856312" y="5372447"/>
            <a:ext cx="906364" cy="850553"/>
          </a:xfrm>
          <a:prstGeom prst="rect">
            <a:avLst/>
          </a:prstGeom>
        </p:spPr>
      </p:pic>
      <p:pic>
        <p:nvPicPr>
          <p:cNvPr id="275" name="Bildobjekt 274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199699" y="5740519"/>
            <a:ext cx="605402" cy="584656"/>
          </a:xfrm>
          <a:prstGeom prst="rect">
            <a:avLst/>
          </a:prstGeom>
        </p:spPr>
      </p:pic>
      <p:sp>
        <p:nvSpPr>
          <p:cNvPr id="277" name="Shape 277"/>
          <p:cNvSpPr/>
          <p:nvPr/>
        </p:nvSpPr>
        <p:spPr>
          <a:xfrm rot="21120000">
            <a:off x="2037928" y="7349897"/>
            <a:ext cx="2134443" cy="768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r>
              <a:t>Kleinblå</a:t>
            </a:r>
          </a:p>
        </p:txBody>
      </p:sp>
      <p:pic>
        <p:nvPicPr>
          <p:cNvPr id="278" name="Bildobjekt 277"/>
          <p:cNvPicPr>
            <a:picLocks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8900000">
            <a:off x="4050393" y="6824101"/>
            <a:ext cx="866416" cy="519688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Bildobjekt 282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60000">
            <a:off x="1168399" y="1625604"/>
            <a:ext cx="10668001" cy="5845505"/>
          </a:xfrm>
          <a:prstGeom prst="rect">
            <a:avLst/>
          </a:prstGeom>
        </p:spPr>
      </p:pic>
      <p:sp>
        <p:nvSpPr>
          <p:cNvPr id="284" name="Shape 284"/>
          <p:cNvSpPr/>
          <p:nvPr/>
        </p:nvSpPr>
        <p:spPr>
          <a:xfrm rot="60000">
            <a:off x="2094980" y="384536"/>
            <a:ext cx="7913140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Lärandeaktivitet: kollage</a:t>
            </a:r>
          </a:p>
        </p:txBody>
      </p:sp>
      <p:pic>
        <p:nvPicPr>
          <p:cNvPr id="285" name="Bildobjekt 284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1240000">
            <a:off x="1896706" y="6909460"/>
            <a:ext cx="10519664" cy="1511301"/>
          </a:xfrm>
          <a:prstGeom prst="rect">
            <a:avLst/>
          </a:prstGeom>
          <a:effectLst>
            <a:outerShdw blurRad="63500" dist="102326" dir="3720000" rotWithShape="0">
              <a:srgbClr val="000000">
                <a:alpha val="47200"/>
              </a:srgbClr>
            </a:outerShdw>
          </a:effectLst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Bildobjekt 288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60000">
            <a:off x="1287634" y="1528831"/>
            <a:ext cx="7919412" cy="4362067"/>
          </a:xfrm>
          <a:prstGeom prst="rect">
            <a:avLst/>
          </a:prstGeom>
        </p:spPr>
      </p:pic>
      <p:pic>
        <p:nvPicPr>
          <p:cNvPr id="290" name="Bildobjekt 289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1480000">
            <a:off x="2377371" y="5325551"/>
            <a:ext cx="9679421" cy="3797301"/>
          </a:xfrm>
          <a:prstGeom prst="rect">
            <a:avLst/>
          </a:prstGeom>
          <a:effectLst>
            <a:outerShdw blurRad="63500" dist="102326" dir="3720000" rotWithShape="0">
              <a:srgbClr val="000000">
                <a:alpha val="47200"/>
              </a:srgbClr>
            </a:outerShdw>
          </a:effectLst>
        </p:spPr>
      </p:pic>
      <p:sp>
        <p:nvSpPr>
          <p:cNvPr id="291" name="Shape 291"/>
          <p:cNvSpPr/>
          <p:nvPr/>
        </p:nvSpPr>
        <p:spPr>
          <a:xfrm>
            <a:off x="2996287" y="638536"/>
            <a:ext cx="6491526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Lärandemål: kollage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roup 297"/>
          <p:cNvGrpSpPr/>
          <p:nvPr/>
        </p:nvGrpSpPr>
        <p:grpSpPr>
          <a:xfrm>
            <a:off x="415486" y="1299189"/>
            <a:ext cx="12173828" cy="2405422"/>
            <a:chOff x="0" y="0"/>
            <a:chExt cx="12173826" cy="2405421"/>
          </a:xfrm>
        </p:grpSpPr>
        <p:sp>
          <p:nvSpPr>
            <p:cNvPr id="296" name="Shape 296"/>
            <p:cNvSpPr/>
            <p:nvPr/>
          </p:nvSpPr>
          <p:spPr>
            <a:xfrm>
              <a:off x="25400" y="25400"/>
              <a:ext cx="12123027" cy="2354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4500">
                  <a:effectLst>
                    <a:outerShdw blurRad="63500" dist="25400" dir="2700000" rotWithShape="0">
                      <a:srgbClr val="000000">
                        <a:alpha val="70000"/>
                      </a:srgbClr>
                    </a:outerShdw>
                  </a:effectLst>
                </a:defRPr>
              </a:pPr>
              <a:r>
                <a:t>Effektiv feedback är feedback som</a:t>
              </a:r>
            </a:p>
            <a:p>
              <a:pPr>
                <a:defRPr sz="4500">
                  <a:effectLst>
                    <a:outerShdw blurRad="63500" dist="25400" dir="2700000" rotWithShape="0">
                      <a:srgbClr val="000000">
                        <a:alpha val="70000"/>
                      </a:srgbClr>
                    </a:outerShdw>
                  </a:effectLst>
                </a:defRPr>
              </a:pPr>
              <a:r>
                <a:t>omgående ökar kvaliteten på </a:t>
              </a:r>
            </a:p>
            <a:p>
              <a:pPr>
                <a:defRPr sz="4500">
                  <a:effectLst>
                    <a:outerShdw blurRad="63500" dist="25400" dir="2700000" rotWithShape="0">
                      <a:srgbClr val="000000">
                        <a:alpha val="70000"/>
                      </a:srgbClr>
                    </a:outerShdw>
                  </a:effectLst>
                </a:defRPr>
              </a:pPr>
              <a:r>
                <a:t>elevernas arbeten</a:t>
              </a:r>
            </a:p>
          </p:txBody>
        </p:sp>
        <p:pic>
          <p:nvPicPr>
            <p:cNvPr id="295" name="Bildobjekt 294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12173827" cy="2405423"/>
            </a:xfrm>
            <a:prstGeom prst="rect">
              <a:avLst/>
            </a:prstGeom>
            <a:effectLst/>
          </p:spPr>
        </p:pic>
      </p:grpSp>
      <p:grpSp>
        <p:nvGrpSpPr>
          <p:cNvPr id="300" name="Group 300"/>
          <p:cNvGrpSpPr/>
          <p:nvPr/>
        </p:nvGrpSpPr>
        <p:grpSpPr>
          <a:xfrm rot="60000">
            <a:off x="994003" y="4993794"/>
            <a:ext cx="10822716" cy="2026612"/>
            <a:chOff x="0" y="0"/>
            <a:chExt cx="10822715" cy="2026611"/>
          </a:xfrm>
        </p:grpSpPr>
        <p:sp>
          <p:nvSpPr>
            <p:cNvPr id="299" name="Shape 299"/>
            <p:cNvSpPr/>
            <p:nvPr/>
          </p:nvSpPr>
          <p:spPr>
            <a:xfrm>
              <a:off x="25400" y="25399"/>
              <a:ext cx="10771916" cy="1975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200">
                  <a:effectLst>
                    <a:outerShdw blurRad="63500" dist="25400" dir="2700000" rotWithShape="0">
                      <a:srgbClr val="000000">
                        <a:alpha val="70000"/>
                      </a:srgbClr>
                    </a:outerShdw>
                  </a:effectLst>
                </a:defRPr>
              </a:pPr>
              <a:r>
                <a:t>Tänk alla TIMMAR har jag lagt på att ge</a:t>
              </a:r>
            </a:p>
            <a:p>
              <a:pPr>
                <a:defRPr sz="3200">
                  <a:effectLst>
                    <a:outerShdw blurRad="63500" dist="25400" dir="2700000" rotWithShape="0">
                      <a:srgbClr val="000000">
                        <a:alpha val="70000"/>
                      </a:srgbClr>
                    </a:outerShdw>
                  </a:effectLst>
                </a:defRPr>
              </a:pPr>
              <a:r>
                <a:t>skriftlig respons, och sedan besviket sett att</a:t>
              </a:r>
            </a:p>
            <a:p>
              <a:pPr>
                <a:defRPr sz="3200">
                  <a:effectLst>
                    <a:outerShdw blurRad="63500" dist="25400" dir="2700000" rotWithShape="0">
                      <a:srgbClr val="000000">
                        <a:alpha val="70000"/>
                      </a:srgbClr>
                    </a:outerShdw>
                  </a:effectLst>
                </a:defRPr>
              </a:pPr>
              <a:r>
                <a:t>den inte har gett någon som helst effekt!</a:t>
              </a:r>
            </a:p>
          </p:txBody>
        </p:sp>
        <p:pic>
          <p:nvPicPr>
            <p:cNvPr id="298" name="Bildobjekt 297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-1"/>
              <a:ext cx="10822717" cy="202661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roup 306"/>
          <p:cNvGrpSpPr/>
          <p:nvPr/>
        </p:nvGrpSpPr>
        <p:grpSpPr>
          <a:xfrm rot="60000">
            <a:off x="1014365" y="1645946"/>
            <a:ext cx="10976070" cy="1296649"/>
            <a:chOff x="0" y="0"/>
            <a:chExt cx="10976069" cy="1296648"/>
          </a:xfrm>
        </p:grpSpPr>
        <p:sp>
          <p:nvSpPr>
            <p:cNvPr id="305" name="Shape 305"/>
            <p:cNvSpPr/>
            <p:nvPr/>
          </p:nvSpPr>
          <p:spPr>
            <a:xfrm>
              <a:off x="25400" y="25400"/>
              <a:ext cx="10925270" cy="1245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800">
                  <a:effectLst>
                    <a:outerShdw blurRad="63500" dist="25400" dir="2700000" rotWithShape="0">
                      <a:srgbClr val="000000">
                        <a:alpha val="70000"/>
                      </a:srgbClr>
                    </a:outerShdw>
                  </a:effectLst>
                </a:defRPr>
              </a:lvl1pPr>
            </a:lstStyle>
            <a:p>
              <a:r>
                <a:t>Feedback som funkar</a:t>
              </a:r>
            </a:p>
          </p:txBody>
        </p:sp>
        <p:pic>
          <p:nvPicPr>
            <p:cNvPr id="304" name="Bildobjekt 303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10976071" cy="1296650"/>
            </a:xfrm>
            <a:prstGeom prst="rect">
              <a:avLst/>
            </a:prstGeom>
            <a:effectLst/>
          </p:spPr>
        </p:pic>
      </p:grpSp>
      <p:sp>
        <p:nvSpPr>
          <p:cNvPr id="307" name="Shape 307"/>
          <p:cNvSpPr/>
          <p:nvPr/>
        </p:nvSpPr>
        <p:spPr>
          <a:xfrm rot="20700000">
            <a:off x="7515023" y="6756394"/>
            <a:ext cx="3847680" cy="1069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r>
              <a:t>3 frågor</a:t>
            </a:r>
          </a:p>
        </p:txBody>
      </p:sp>
      <p:pic>
        <p:nvPicPr>
          <p:cNvPr id="308" name="Bildobjekt 307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0820000">
            <a:off x="6593469" y="6110945"/>
            <a:ext cx="5690787" cy="2360295"/>
          </a:xfrm>
          <a:prstGeom prst="rect">
            <a:avLst/>
          </a:prstGeom>
        </p:spPr>
      </p:pic>
      <p:pic>
        <p:nvPicPr>
          <p:cNvPr id="310" name="Bildobjekt 309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0820000">
            <a:off x="6593421" y="6082969"/>
            <a:ext cx="5763759" cy="2394717"/>
          </a:xfrm>
          <a:prstGeom prst="rect">
            <a:avLst/>
          </a:prstGeom>
        </p:spPr>
      </p:pic>
      <p:pic>
        <p:nvPicPr>
          <p:cNvPr id="312" name="Bildobjekt 311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20820000">
            <a:off x="6561423" y="6019943"/>
            <a:ext cx="5802900" cy="2447843"/>
          </a:xfrm>
          <a:prstGeom prst="rect">
            <a:avLst/>
          </a:prstGeom>
        </p:spPr>
      </p:pic>
      <p:sp>
        <p:nvSpPr>
          <p:cNvPr id="314" name="Shape 314"/>
          <p:cNvSpPr/>
          <p:nvPr/>
        </p:nvSpPr>
        <p:spPr>
          <a:xfrm>
            <a:off x="1072104" y="2487467"/>
            <a:ext cx="7460677" cy="4008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000"/>
            </a:pPr>
            <a:endParaRPr/>
          </a:p>
          <a:p>
            <a:pPr algn="l">
              <a:defRPr sz="3000"/>
            </a:pPr>
            <a:r>
              <a:t>-specifik</a:t>
            </a:r>
          </a:p>
          <a:p>
            <a:pPr algn="l">
              <a:defRPr sz="3000"/>
            </a:pPr>
            <a:r>
              <a:t>-nära i tid</a:t>
            </a:r>
          </a:p>
          <a:p>
            <a:pPr algn="l">
              <a:defRPr sz="3000"/>
            </a:pPr>
            <a:r>
              <a:t>-genererar tänkande</a:t>
            </a:r>
          </a:p>
          <a:p>
            <a:pPr marL="476250" indent="-476250" algn="l">
              <a:buSzPct val="100000"/>
              <a:buChar char="-"/>
              <a:defRPr sz="3000"/>
            </a:pPr>
            <a:r>
              <a:t>ger mer arbete till mottagaren än till avsändaren</a:t>
            </a:r>
          </a:p>
          <a:p>
            <a:pPr marL="476250" indent="-476250" algn="l">
              <a:buSzPct val="100000"/>
              <a:buChar char="-"/>
              <a:defRPr sz="3000"/>
            </a:pPr>
            <a:r>
              <a:t>arbetet sker på lektionstid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/>
          <p:nvPr/>
        </p:nvSpPr>
        <p:spPr>
          <a:xfrm>
            <a:off x="2607871" y="2243803"/>
            <a:ext cx="7789058" cy="1107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200"/>
            </a:lvl1pPr>
          </a:lstStyle>
          <a:p>
            <a:r>
              <a:t>Näsa för kvalitet</a:t>
            </a:r>
          </a:p>
        </p:txBody>
      </p:sp>
      <p:grpSp>
        <p:nvGrpSpPr>
          <p:cNvPr id="321" name="Group 321"/>
          <p:cNvGrpSpPr/>
          <p:nvPr/>
        </p:nvGrpSpPr>
        <p:grpSpPr>
          <a:xfrm rot="21540000">
            <a:off x="1089624" y="4496499"/>
            <a:ext cx="10825552" cy="1518612"/>
            <a:chOff x="0" y="0"/>
            <a:chExt cx="10825550" cy="1518611"/>
          </a:xfrm>
        </p:grpSpPr>
        <p:sp>
          <p:nvSpPr>
            <p:cNvPr id="320" name="Shape 320"/>
            <p:cNvSpPr/>
            <p:nvPr/>
          </p:nvSpPr>
          <p:spPr>
            <a:xfrm>
              <a:off x="50800" y="50799"/>
              <a:ext cx="10723951" cy="1417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algn="l">
                <a:defRPr sz="3200">
                  <a:effectLst>
                    <a:outerShdw blurRad="63500" dist="25400" dir="2700000" rotWithShape="0">
                      <a:srgbClr val="000000">
                        <a:alpha val="70000"/>
                      </a:srgbClr>
                    </a:outerShdw>
                  </a:effectLst>
                </a:defRPr>
              </a:pPr>
              <a:r>
                <a:t>Om vi tydliggör framgångskriterierna för </a:t>
              </a:r>
            </a:p>
            <a:p>
              <a:pPr lvl="1" algn="l">
                <a:defRPr sz="3200">
                  <a:effectLst>
                    <a:outerShdw blurRad="63500" dist="25400" dir="2700000" rotWithShape="0">
                      <a:srgbClr val="000000">
                        <a:alpha val="70000"/>
                      </a:srgbClr>
                    </a:outerShdw>
                  </a:effectLst>
                </a:defRPr>
              </a:pPr>
              <a:r>
                <a:t>alla elever så kan alla elever nå framgång</a:t>
              </a:r>
            </a:p>
          </p:txBody>
        </p:sp>
        <p:pic>
          <p:nvPicPr>
            <p:cNvPr id="319" name="Bildobjekt 318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10825552" cy="151861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/>
          <p:nvPr/>
        </p:nvSpPr>
        <p:spPr>
          <a:xfrm>
            <a:off x="1943731" y="957465"/>
            <a:ext cx="5478273" cy="1693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9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t>Studera andra elevers arbeten</a:t>
            </a:r>
          </a:p>
        </p:txBody>
      </p:sp>
      <p:sp>
        <p:nvSpPr>
          <p:cNvPr id="326" name="Shape 326"/>
          <p:cNvSpPr/>
          <p:nvPr/>
        </p:nvSpPr>
        <p:spPr>
          <a:xfrm>
            <a:off x="9234134" y="1553775"/>
            <a:ext cx="3363032" cy="78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rangordna</a:t>
            </a:r>
          </a:p>
        </p:txBody>
      </p:sp>
      <p:pic>
        <p:nvPicPr>
          <p:cNvPr id="327" name="Bildobjekt 326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1193" y="439014"/>
            <a:ext cx="6814280" cy="2832682"/>
          </a:xfrm>
          <a:prstGeom prst="rect">
            <a:avLst/>
          </a:prstGeom>
        </p:spPr>
      </p:pic>
      <p:sp>
        <p:nvSpPr>
          <p:cNvPr id="329" name="Shape 329"/>
          <p:cNvSpPr/>
          <p:nvPr/>
        </p:nvSpPr>
        <p:spPr>
          <a:xfrm rot="660000">
            <a:off x="8429488" y="2621425"/>
            <a:ext cx="2457725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kvalitet</a:t>
            </a:r>
          </a:p>
        </p:txBody>
      </p:sp>
      <p:sp>
        <p:nvSpPr>
          <p:cNvPr id="330" name="Shape 330"/>
          <p:cNvSpPr/>
          <p:nvPr/>
        </p:nvSpPr>
        <p:spPr>
          <a:xfrm rot="840000">
            <a:off x="6743532" y="3785759"/>
            <a:ext cx="5829638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framgångsfaktorer</a:t>
            </a:r>
          </a:p>
        </p:txBody>
      </p:sp>
      <p:sp>
        <p:nvSpPr>
          <p:cNvPr id="331" name="Shape 331"/>
          <p:cNvSpPr/>
          <p:nvPr/>
        </p:nvSpPr>
        <p:spPr>
          <a:xfrm rot="20580000">
            <a:off x="8367897" y="552764"/>
            <a:ext cx="2580908" cy="78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jämföra</a:t>
            </a:r>
          </a:p>
        </p:txBody>
      </p:sp>
      <p:sp>
        <p:nvSpPr>
          <p:cNvPr id="332" name="Shape 332"/>
          <p:cNvSpPr/>
          <p:nvPr/>
        </p:nvSpPr>
        <p:spPr>
          <a:xfrm rot="240000">
            <a:off x="2181761" y="5539462"/>
            <a:ext cx="3599378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skriva lista</a:t>
            </a:r>
          </a:p>
        </p:txBody>
      </p:sp>
      <p:sp>
        <p:nvSpPr>
          <p:cNvPr id="333" name="Shape 333"/>
          <p:cNvSpPr/>
          <p:nvPr/>
        </p:nvSpPr>
        <p:spPr>
          <a:xfrm rot="21300000">
            <a:off x="1771151" y="7064861"/>
            <a:ext cx="2998198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gör såhär</a:t>
            </a:r>
          </a:p>
        </p:txBody>
      </p:sp>
      <p:sp>
        <p:nvSpPr>
          <p:cNvPr id="334" name="Shape 334"/>
          <p:cNvSpPr/>
          <p:nvPr/>
        </p:nvSpPr>
        <p:spPr>
          <a:xfrm rot="300000">
            <a:off x="6524291" y="7636361"/>
            <a:ext cx="4413918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gör inte såhär</a:t>
            </a:r>
          </a:p>
        </p:txBody>
      </p:sp>
      <p:sp>
        <p:nvSpPr>
          <p:cNvPr id="335" name="Shape 335"/>
          <p:cNvSpPr/>
          <p:nvPr/>
        </p:nvSpPr>
        <p:spPr>
          <a:xfrm rot="21300000">
            <a:off x="1831957" y="3983265"/>
            <a:ext cx="4298986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formulera sig</a:t>
            </a:r>
          </a:p>
        </p:txBody>
      </p:sp>
      <p:pic>
        <p:nvPicPr>
          <p:cNvPr id="336" name="Bildobjekt 335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16601" y="1254410"/>
            <a:ext cx="715420" cy="325004"/>
          </a:xfrm>
          <a:prstGeom prst="rect">
            <a:avLst/>
          </a:prstGeom>
        </p:spPr>
      </p:pic>
      <p:pic>
        <p:nvPicPr>
          <p:cNvPr id="338" name="Bildobjekt 337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840000">
            <a:off x="7894571" y="1906796"/>
            <a:ext cx="1259368" cy="555971"/>
          </a:xfrm>
          <a:prstGeom prst="rect">
            <a:avLst/>
          </a:prstGeom>
        </p:spPr>
      </p:pic>
      <p:pic>
        <p:nvPicPr>
          <p:cNvPr id="340" name="Bildobjekt 339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1280000" flipH="1">
            <a:off x="7640983" y="2652096"/>
            <a:ext cx="715430" cy="181419"/>
          </a:xfrm>
          <a:prstGeom prst="rect">
            <a:avLst/>
          </a:prstGeom>
        </p:spPr>
      </p:pic>
      <p:pic>
        <p:nvPicPr>
          <p:cNvPr id="342" name="Bildobjekt 341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0800000" flipH="1">
            <a:off x="6118149" y="3154641"/>
            <a:ext cx="768506" cy="324997"/>
          </a:xfrm>
          <a:prstGeom prst="rect">
            <a:avLst/>
          </a:prstGeom>
        </p:spPr>
      </p:pic>
      <p:pic>
        <p:nvPicPr>
          <p:cNvPr id="344" name="Bildobjekt 343"/>
          <p:cNvPicPr>
            <a:picLocks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1083137" flipH="1">
            <a:off x="3630084" y="3260757"/>
            <a:ext cx="126004" cy="990221"/>
          </a:xfrm>
          <a:prstGeom prst="rect">
            <a:avLst/>
          </a:prstGeom>
        </p:spPr>
      </p:pic>
      <p:pic>
        <p:nvPicPr>
          <p:cNvPr id="346" name="Bildobjekt 345"/>
          <p:cNvPicPr>
            <a:picLocks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10461506" flipH="1">
            <a:off x="3633346" y="4858271"/>
            <a:ext cx="119479" cy="752603"/>
          </a:xfrm>
          <a:prstGeom prst="rect">
            <a:avLst/>
          </a:prstGeom>
        </p:spPr>
      </p:pic>
      <p:pic>
        <p:nvPicPr>
          <p:cNvPr id="348" name="Bildobjekt 347"/>
          <p:cNvPicPr>
            <a:picLocks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11618808">
            <a:off x="3013384" y="6314664"/>
            <a:ext cx="520025" cy="842064"/>
          </a:xfrm>
          <a:prstGeom prst="rect">
            <a:avLst/>
          </a:prstGeom>
        </p:spPr>
      </p:pic>
      <p:pic>
        <p:nvPicPr>
          <p:cNvPr id="350" name="Bildobjekt 349"/>
          <p:cNvPicPr>
            <a:picLocks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 rot="7486887" flipH="1">
            <a:off x="6268456" y="6078596"/>
            <a:ext cx="520025" cy="183061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roup 357"/>
          <p:cNvGrpSpPr/>
          <p:nvPr/>
        </p:nvGrpSpPr>
        <p:grpSpPr>
          <a:xfrm>
            <a:off x="3261984" y="4105552"/>
            <a:ext cx="6874532" cy="1542496"/>
            <a:chOff x="0" y="0"/>
            <a:chExt cx="6874530" cy="1542495"/>
          </a:xfrm>
        </p:grpSpPr>
        <p:sp>
          <p:nvSpPr>
            <p:cNvPr id="356" name="Shape 356"/>
            <p:cNvSpPr/>
            <p:nvPr/>
          </p:nvSpPr>
          <p:spPr>
            <a:xfrm>
              <a:off x="25400" y="25400"/>
              <a:ext cx="6823731" cy="1491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4100">
                  <a:effectLst>
                    <a:outerShdw blurRad="63500" dist="25400" dir="2700000" rotWithShape="0">
                      <a:srgbClr val="000000">
                        <a:alpha val="70000"/>
                      </a:srgbClr>
                    </a:outerShdw>
                  </a:effectLst>
                </a:defRPr>
              </a:pPr>
              <a:r>
                <a:t>Ökade kvaliteten</a:t>
              </a:r>
            </a:p>
            <a:p>
              <a:pPr>
                <a:defRPr sz="4100">
                  <a:effectLst>
                    <a:outerShdw blurRad="63500" dist="25400" dir="2700000" rotWithShape="0">
                      <a:srgbClr val="000000">
                        <a:alpha val="70000"/>
                      </a:srgbClr>
                    </a:outerShdw>
                  </a:effectLst>
                </a:defRPr>
              </a:pPr>
              <a:r>
                <a:t> på elevernas arbeten?</a:t>
              </a:r>
            </a:p>
          </p:txBody>
        </p:sp>
        <p:pic>
          <p:nvPicPr>
            <p:cNvPr id="355" name="Bildobjekt 354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6874531" cy="1542497"/>
            </a:xfrm>
            <a:prstGeom prst="rect">
              <a:avLst/>
            </a:prstGeom>
            <a:effectLst/>
          </p:spPr>
        </p:pic>
      </p:grpSp>
      <p:sp>
        <p:nvSpPr>
          <p:cNvPr id="358" name="Shape 358"/>
          <p:cNvSpPr/>
          <p:nvPr/>
        </p:nvSpPr>
        <p:spPr>
          <a:xfrm>
            <a:off x="1268077" y="8841389"/>
            <a:ext cx="11446546" cy="579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/>
            </a:lvl1pPr>
          </a:lstStyle>
          <a:p>
            <a:r>
              <a:t>hade det inte varit enklare att ge eleverna en färdig lista?</a:t>
            </a:r>
          </a:p>
        </p:txBody>
      </p:sp>
      <p:sp>
        <p:nvSpPr>
          <p:cNvPr id="359" name="Shape 359"/>
          <p:cNvSpPr/>
          <p:nvPr/>
        </p:nvSpPr>
        <p:spPr>
          <a:xfrm>
            <a:off x="1317502" y="7908697"/>
            <a:ext cx="2914896" cy="768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rgbClr val="D783FF">
                    <a:alpha val="65506"/>
                  </a:srgbClr>
                </a:solidFill>
              </a:defRPr>
            </a:lvl1pPr>
          </a:lstStyle>
          <a:p>
            <a:r>
              <a:t>kuggfråga: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/>
        </p:nvSpPr>
        <p:spPr>
          <a:xfrm rot="21360000">
            <a:off x="1079233" y="1946636"/>
            <a:ext cx="1740434" cy="2151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Fel, </a:t>
            </a:r>
          </a:p>
          <a:p>
            <a:r>
              <a:t>Fel, </a:t>
            </a:r>
          </a:p>
          <a:p>
            <a:r>
              <a:t>Fel!</a:t>
            </a:r>
          </a:p>
        </p:txBody>
      </p:sp>
      <p:pic>
        <p:nvPicPr>
          <p:cNvPr id="364" name="Bildobjekt 363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5928" y="740990"/>
            <a:ext cx="7377733" cy="7650784"/>
          </a:xfrm>
          <a:prstGeom prst="rect">
            <a:avLst/>
          </a:prstGeom>
          <a:effectLst>
            <a:outerShdw blurRad="190500" dist="152400" dir="5400000" rotWithShape="0">
              <a:srgbClr val="000000"/>
            </a:outerShdw>
          </a:effectLst>
        </p:spPr>
      </p:pic>
      <p:pic>
        <p:nvPicPr>
          <p:cNvPr id="365" name="Bildobjekt 364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1240000" flipH="1">
            <a:off x="867828" y="1594735"/>
            <a:ext cx="2750573" cy="2949973"/>
          </a:xfrm>
          <a:prstGeom prst="rect">
            <a:avLst/>
          </a:prstGeom>
        </p:spPr>
      </p:pic>
      <p:sp>
        <p:nvSpPr>
          <p:cNvPr id="367" name="Shape 367"/>
          <p:cNvSpPr/>
          <p:nvPr/>
        </p:nvSpPr>
        <p:spPr>
          <a:xfrm>
            <a:off x="4954957" y="8955268"/>
            <a:ext cx="5099676" cy="5044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skärmdump från svt öppet arkiv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subTitle" idx="1"/>
          </p:nvPr>
        </p:nvSpPr>
        <p:spPr>
          <a:xfrm>
            <a:off x="1605856" y="3681909"/>
            <a:ext cx="10464800" cy="17121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5" extrusionOk="0">
                <a:moveTo>
                  <a:pt x="0" y="611"/>
                </a:moveTo>
                <a:cubicBezTo>
                  <a:pt x="3925" y="167"/>
                  <a:pt x="7850" y="-35"/>
                  <a:pt x="11775" y="5"/>
                </a:cubicBezTo>
                <a:cubicBezTo>
                  <a:pt x="15050" y="38"/>
                  <a:pt x="18325" y="240"/>
                  <a:pt x="21600" y="611"/>
                </a:cubicBezTo>
                <a:lnTo>
                  <a:pt x="21600" y="21565"/>
                </a:lnTo>
                <a:lnTo>
                  <a:pt x="0" y="21565"/>
                </a:lnTo>
                <a:lnTo>
                  <a:pt x="0" y="611"/>
                </a:lnTo>
                <a:close/>
              </a:path>
            </a:pathLst>
          </a:custGeom>
        </p:spPr>
        <p:txBody>
          <a:bodyPr/>
          <a:lstStyle>
            <a:lvl1pPr>
              <a:defRPr sz="4000"/>
            </a:lvl1pPr>
          </a:lstStyle>
          <a:p>
            <a:r>
              <a:rPr lang="sv-SE" dirty="0" err="1" smtClean="0">
                <a:solidFill>
                  <a:schemeClr val="tx1"/>
                </a:solidFill>
              </a:rPr>
              <a:t>Twitter</a:t>
            </a:r>
            <a:r>
              <a:rPr lang="sv-SE" dirty="0" smtClean="0">
                <a:solidFill>
                  <a:schemeClr val="tx1"/>
                </a:solidFill>
              </a:rPr>
              <a:t>: </a:t>
            </a:r>
            <a:r>
              <a:rPr dirty="0" smtClean="0">
                <a:solidFill>
                  <a:schemeClr val="tx1"/>
                </a:solidFill>
              </a:rPr>
              <a:t>@</a:t>
            </a:r>
            <a:r>
              <a:rPr dirty="0" err="1" smtClean="0">
                <a:solidFill>
                  <a:schemeClr val="tx1"/>
                </a:solidFill>
              </a:rPr>
              <a:t>TildurAhall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34" name="Bildobjekt 133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10734" y="5591356"/>
            <a:ext cx="1191363" cy="1170299"/>
          </a:xfrm>
          <a:prstGeom prst="rect">
            <a:avLst/>
          </a:prstGeom>
        </p:spPr>
      </p:pic>
      <p:pic>
        <p:nvPicPr>
          <p:cNvPr id="136" name="Bildobjekt 135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96252" y="5908990"/>
            <a:ext cx="620327" cy="535031"/>
          </a:xfrm>
          <a:prstGeom prst="rect">
            <a:avLst/>
          </a:prstGeom>
        </p:spPr>
      </p:pic>
      <p:pic>
        <p:nvPicPr>
          <p:cNvPr id="138" name="Bildobjekt 137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74442" y="5705211"/>
            <a:ext cx="302916" cy="331794"/>
          </a:xfrm>
          <a:prstGeom prst="rect">
            <a:avLst/>
          </a:prstGeom>
        </p:spPr>
      </p:pic>
      <p:pic>
        <p:nvPicPr>
          <p:cNvPr id="140" name="Bildobjekt 139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223451" y="5957236"/>
            <a:ext cx="965930" cy="651590"/>
          </a:xfrm>
          <a:prstGeom prst="rect">
            <a:avLst/>
          </a:prstGeom>
        </p:spPr>
      </p:pic>
      <p:sp>
        <p:nvSpPr>
          <p:cNvPr id="142" name="Shape 142"/>
          <p:cNvSpPr/>
          <p:nvPr/>
        </p:nvSpPr>
        <p:spPr>
          <a:xfrm>
            <a:off x="4354826" y="5394077"/>
            <a:ext cx="5434304" cy="15648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10" h="16586" extrusionOk="0">
                <a:moveTo>
                  <a:pt x="0" y="6428"/>
                </a:moveTo>
                <a:lnTo>
                  <a:pt x="15636" y="1719"/>
                </a:lnTo>
                <a:cubicBezTo>
                  <a:pt x="18178" y="-3346"/>
                  <a:pt x="21600" y="3634"/>
                  <a:pt x="20497" y="11634"/>
                </a:cubicBezTo>
                <a:cubicBezTo>
                  <a:pt x="19790" y="16762"/>
                  <a:pt x="17371" y="18254"/>
                  <a:pt x="15912" y="14462"/>
                </a:cubicBezTo>
                <a:lnTo>
                  <a:pt x="10327" y="14849"/>
                </a:lnTo>
                <a:lnTo>
                  <a:pt x="0" y="14462"/>
                </a:lnTo>
                <a:lnTo>
                  <a:pt x="0" y="64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4000"/>
            </a:lvl1pPr>
          </a:lstStyle>
          <a:p>
            <a:r>
              <a:rPr dirty="0" smtClean="0"/>
              <a:t>@</a:t>
            </a:r>
            <a:r>
              <a:rPr lang="sv-SE" dirty="0" smtClean="0">
                <a:solidFill>
                  <a:schemeClr val="tx1"/>
                </a:solidFill>
              </a:rPr>
              <a:t>#bildchatt torsdagar 20:00-21:00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1936637" y="7390222"/>
            <a:ext cx="8013926" cy="730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hlinkClick r:id="rId7"/>
              </a:defRPr>
            </a:lvl1pPr>
          </a:lstStyle>
          <a:p>
            <a:r>
              <a:rPr dirty="0">
                <a:hlinkClick r:id="rId7"/>
              </a:rPr>
              <a:t>www.frokenahall.weebly.com</a:t>
            </a:r>
          </a:p>
        </p:txBody>
      </p:sp>
      <p:sp>
        <p:nvSpPr>
          <p:cNvPr id="144" name="Shape 144"/>
          <p:cNvSpPr/>
          <p:nvPr/>
        </p:nvSpPr>
        <p:spPr>
          <a:xfrm>
            <a:off x="2536197" y="8216647"/>
            <a:ext cx="6814807" cy="730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hlinkClick r:id="rId8"/>
              </a:defRPr>
            </a:lvl1pPr>
          </a:lstStyle>
          <a:p>
            <a:r>
              <a:rPr dirty="0">
                <a:hlinkClick r:id="rId8"/>
              </a:rPr>
              <a:t>frokenahall@gmail.com</a:t>
            </a:r>
          </a:p>
        </p:txBody>
      </p:sp>
      <p:pic>
        <p:nvPicPr>
          <p:cNvPr id="145" name="Bildobjekt 144"/>
          <p:cNvPicPr>
            <a:picLocks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046015" y="5503405"/>
            <a:ext cx="1320801" cy="1346201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roup 373"/>
          <p:cNvGrpSpPr/>
          <p:nvPr/>
        </p:nvGrpSpPr>
        <p:grpSpPr>
          <a:xfrm>
            <a:off x="506553" y="268473"/>
            <a:ext cx="5351663" cy="4024127"/>
            <a:chOff x="0" y="0"/>
            <a:chExt cx="5351661" cy="4024126"/>
          </a:xfrm>
        </p:grpSpPr>
        <p:pic>
          <p:nvPicPr>
            <p:cNvPr id="372" name="pasted-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0800" y="38100"/>
              <a:ext cx="5250062" cy="387172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71" name="Bildobjekt 370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51662" cy="4024127"/>
            </a:xfrm>
            <a:prstGeom prst="rect">
              <a:avLst/>
            </a:prstGeom>
            <a:effectLst/>
          </p:spPr>
        </p:pic>
      </p:grpSp>
      <p:grpSp>
        <p:nvGrpSpPr>
          <p:cNvPr id="376" name="Group 376"/>
          <p:cNvGrpSpPr/>
          <p:nvPr/>
        </p:nvGrpSpPr>
        <p:grpSpPr>
          <a:xfrm>
            <a:off x="552449" y="4768849"/>
            <a:ext cx="3911601" cy="4273452"/>
            <a:chOff x="0" y="0"/>
            <a:chExt cx="3911600" cy="4273450"/>
          </a:xfrm>
        </p:grpSpPr>
        <p:pic>
          <p:nvPicPr>
            <p:cNvPr id="375" name="pasted-image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b="29611"/>
            <a:stretch>
              <a:fillRect/>
            </a:stretch>
          </p:blipFill>
          <p:spPr>
            <a:xfrm>
              <a:off x="50800" y="38100"/>
              <a:ext cx="3810001" cy="412105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74" name="Bildobjekt 373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3911600" cy="4273452"/>
            </a:xfrm>
            <a:prstGeom prst="rect">
              <a:avLst/>
            </a:prstGeom>
            <a:effectLst/>
          </p:spPr>
        </p:pic>
      </p:grpSp>
      <p:grpSp>
        <p:nvGrpSpPr>
          <p:cNvPr id="379" name="Group 379"/>
          <p:cNvGrpSpPr/>
          <p:nvPr/>
        </p:nvGrpSpPr>
        <p:grpSpPr>
          <a:xfrm>
            <a:off x="6003356" y="194947"/>
            <a:ext cx="4924994" cy="4450580"/>
            <a:chOff x="0" y="0"/>
            <a:chExt cx="4924993" cy="4450579"/>
          </a:xfrm>
        </p:grpSpPr>
        <p:pic>
          <p:nvPicPr>
            <p:cNvPr id="378" name="pasted-image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0800" y="38100"/>
              <a:ext cx="4823394" cy="429818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77" name="Bildobjekt 376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4924994" cy="4450580"/>
            </a:xfrm>
            <a:prstGeom prst="rect">
              <a:avLst/>
            </a:prstGeom>
            <a:effectLst/>
          </p:spPr>
        </p:pic>
      </p:grpSp>
      <p:grpSp>
        <p:nvGrpSpPr>
          <p:cNvPr id="382" name="Group 382"/>
          <p:cNvGrpSpPr/>
          <p:nvPr/>
        </p:nvGrpSpPr>
        <p:grpSpPr>
          <a:xfrm>
            <a:off x="5381139" y="4974010"/>
            <a:ext cx="6446222" cy="4679180"/>
            <a:chOff x="0" y="0"/>
            <a:chExt cx="6446220" cy="4679179"/>
          </a:xfrm>
        </p:grpSpPr>
        <p:pic>
          <p:nvPicPr>
            <p:cNvPr id="381" name="John Jacobsson301138_t3wgunaDwvn73ZBD6SejCXOlT.jp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8900" y="50800"/>
              <a:ext cx="6268421" cy="445058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80" name="Bildobjekt 379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6446221" cy="4679180"/>
            </a:xfrm>
            <a:prstGeom prst="rect">
              <a:avLst/>
            </a:prstGeom>
            <a:effectLst/>
          </p:spPr>
        </p:pic>
      </p:grpSp>
      <p:sp>
        <p:nvSpPr>
          <p:cNvPr id="383" name="Shape 383"/>
          <p:cNvSpPr/>
          <p:nvPr/>
        </p:nvSpPr>
        <p:spPr>
          <a:xfrm>
            <a:off x="889012" y="394259"/>
            <a:ext cx="394336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21212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t>1</a:t>
            </a:r>
          </a:p>
        </p:txBody>
      </p:sp>
      <p:sp>
        <p:nvSpPr>
          <p:cNvPr id="384" name="Shape 384"/>
          <p:cNvSpPr/>
          <p:nvPr/>
        </p:nvSpPr>
        <p:spPr>
          <a:xfrm>
            <a:off x="5788281" y="5073707"/>
            <a:ext cx="449277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21212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t>4</a:t>
            </a:r>
          </a:p>
        </p:txBody>
      </p:sp>
      <p:sp>
        <p:nvSpPr>
          <p:cNvPr id="385" name="Shape 385"/>
          <p:cNvSpPr/>
          <p:nvPr/>
        </p:nvSpPr>
        <p:spPr>
          <a:xfrm>
            <a:off x="868209" y="4831518"/>
            <a:ext cx="435941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t>3</a:t>
            </a:r>
          </a:p>
        </p:txBody>
      </p:sp>
      <p:sp>
        <p:nvSpPr>
          <p:cNvPr id="386" name="Shape 386"/>
          <p:cNvSpPr/>
          <p:nvPr/>
        </p:nvSpPr>
        <p:spPr>
          <a:xfrm>
            <a:off x="6125242" y="196104"/>
            <a:ext cx="446076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21212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t>2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roup 392"/>
          <p:cNvGrpSpPr/>
          <p:nvPr/>
        </p:nvGrpSpPr>
        <p:grpSpPr>
          <a:xfrm>
            <a:off x="506553" y="268473"/>
            <a:ext cx="5351663" cy="4024127"/>
            <a:chOff x="0" y="0"/>
            <a:chExt cx="5351661" cy="4024126"/>
          </a:xfrm>
        </p:grpSpPr>
        <p:pic>
          <p:nvPicPr>
            <p:cNvPr id="391" name="pasted-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0800" y="38100"/>
              <a:ext cx="5250062" cy="387172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90" name="Bildobjekt 389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51662" cy="4024127"/>
            </a:xfrm>
            <a:prstGeom prst="rect">
              <a:avLst/>
            </a:prstGeom>
            <a:effectLst/>
          </p:spPr>
        </p:pic>
      </p:grpSp>
      <p:grpSp>
        <p:nvGrpSpPr>
          <p:cNvPr id="395" name="Group 395"/>
          <p:cNvGrpSpPr/>
          <p:nvPr/>
        </p:nvGrpSpPr>
        <p:grpSpPr>
          <a:xfrm>
            <a:off x="864863" y="4019550"/>
            <a:ext cx="4635043" cy="673100"/>
            <a:chOff x="0" y="0"/>
            <a:chExt cx="4635042" cy="673100"/>
          </a:xfrm>
        </p:grpSpPr>
        <p:sp>
          <p:nvSpPr>
            <p:cNvPr id="394" name="Shape 394"/>
            <p:cNvSpPr/>
            <p:nvPr/>
          </p:nvSpPr>
          <p:spPr>
            <a:xfrm>
              <a:off x="76200" y="38100"/>
              <a:ext cx="4482643" cy="469900"/>
            </a:xfrm>
            <a:prstGeom prst="rect">
              <a:avLst/>
            </a:prstGeom>
            <a:solidFill>
              <a:srgbClr val="F9FFF9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300">
                  <a:solidFill>
                    <a:srgbClr val="212121"/>
                  </a:solidFill>
                  <a:latin typeface="Cochin"/>
                  <a:ea typeface="Cochin"/>
                  <a:cs typeface="Cochin"/>
                  <a:sym typeface="Cochin"/>
                </a:defRPr>
              </a:lvl1pPr>
            </a:lstStyle>
            <a:p>
              <a:r>
                <a:t>Refuge Wear- Habitent, Lucy Orta </a:t>
              </a:r>
            </a:p>
          </p:txBody>
        </p:sp>
        <p:pic>
          <p:nvPicPr>
            <p:cNvPr id="393" name="Bildobjekt 392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4635043" cy="673101"/>
            </a:xfrm>
            <a:prstGeom prst="rect">
              <a:avLst/>
            </a:prstGeom>
            <a:effectLst/>
          </p:spPr>
        </p:pic>
      </p:grpSp>
      <p:grpSp>
        <p:nvGrpSpPr>
          <p:cNvPr id="398" name="Group 398"/>
          <p:cNvGrpSpPr/>
          <p:nvPr/>
        </p:nvGrpSpPr>
        <p:grpSpPr>
          <a:xfrm>
            <a:off x="552449" y="4768849"/>
            <a:ext cx="3911601" cy="4273452"/>
            <a:chOff x="0" y="0"/>
            <a:chExt cx="3911600" cy="4273450"/>
          </a:xfrm>
        </p:grpSpPr>
        <p:pic>
          <p:nvPicPr>
            <p:cNvPr id="397" name="pasted-image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b="29611"/>
            <a:stretch>
              <a:fillRect/>
            </a:stretch>
          </p:blipFill>
          <p:spPr>
            <a:xfrm>
              <a:off x="50800" y="38100"/>
              <a:ext cx="3810001" cy="412105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96" name="Bildobjekt 395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-1"/>
              <a:ext cx="3911600" cy="4273452"/>
            </a:xfrm>
            <a:prstGeom prst="rect">
              <a:avLst/>
            </a:prstGeom>
            <a:effectLst/>
          </p:spPr>
        </p:pic>
      </p:grpSp>
      <p:grpSp>
        <p:nvGrpSpPr>
          <p:cNvPr id="401" name="Group 401"/>
          <p:cNvGrpSpPr/>
          <p:nvPr/>
        </p:nvGrpSpPr>
        <p:grpSpPr>
          <a:xfrm>
            <a:off x="1045121" y="8832850"/>
            <a:ext cx="2926258" cy="673100"/>
            <a:chOff x="0" y="0"/>
            <a:chExt cx="2926257" cy="673100"/>
          </a:xfrm>
        </p:grpSpPr>
        <p:sp>
          <p:nvSpPr>
            <p:cNvPr id="400" name="Shape 400"/>
            <p:cNvSpPr/>
            <p:nvPr/>
          </p:nvSpPr>
          <p:spPr>
            <a:xfrm>
              <a:off x="76199" y="38100"/>
              <a:ext cx="2773859" cy="469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300">
                  <a:solidFill>
                    <a:srgbClr val="212121"/>
                  </a:solidFill>
                  <a:latin typeface="Cochin"/>
                  <a:ea typeface="Cochin"/>
                  <a:cs typeface="Cochin"/>
                  <a:sym typeface="Cochin"/>
                </a:defRPr>
              </a:lvl1pPr>
            </a:lstStyle>
            <a:p>
              <a:r>
                <a:t>Holken, Victor Marx </a:t>
              </a:r>
            </a:p>
          </p:txBody>
        </p:sp>
        <p:pic>
          <p:nvPicPr>
            <p:cNvPr id="399" name="Bildobjekt 398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1" y="0"/>
              <a:ext cx="2926259" cy="673101"/>
            </a:xfrm>
            <a:prstGeom prst="rect">
              <a:avLst/>
            </a:prstGeom>
            <a:effectLst/>
          </p:spPr>
        </p:pic>
      </p:grpSp>
      <p:grpSp>
        <p:nvGrpSpPr>
          <p:cNvPr id="404" name="Group 404"/>
          <p:cNvGrpSpPr/>
          <p:nvPr/>
        </p:nvGrpSpPr>
        <p:grpSpPr>
          <a:xfrm>
            <a:off x="6003356" y="194947"/>
            <a:ext cx="4924994" cy="4450580"/>
            <a:chOff x="0" y="0"/>
            <a:chExt cx="4924993" cy="4450579"/>
          </a:xfrm>
        </p:grpSpPr>
        <p:pic>
          <p:nvPicPr>
            <p:cNvPr id="403" name="pasted-image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0800" y="38100"/>
              <a:ext cx="4823394" cy="429818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02" name="Bildobjekt 401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4924994" cy="4450580"/>
            </a:xfrm>
            <a:prstGeom prst="rect">
              <a:avLst/>
            </a:prstGeom>
            <a:effectLst/>
          </p:spPr>
        </p:pic>
      </p:grpSp>
      <p:grpSp>
        <p:nvGrpSpPr>
          <p:cNvPr id="407" name="Group 407"/>
          <p:cNvGrpSpPr/>
          <p:nvPr/>
        </p:nvGrpSpPr>
        <p:grpSpPr>
          <a:xfrm>
            <a:off x="6267303" y="4324350"/>
            <a:ext cx="4673894" cy="673100"/>
            <a:chOff x="0" y="0"/>
            <a:chExt cx="4673892" cy="673100"/>
          </a:xfrm>
        </p:grpSpPr>
        <p:sp>
          <p:nvSpPr>
            <p:cNvPr id="406" name="Shape 406"/>
            <p:cNvSpPr/>
            <p:nvPr/>
          </p:nvSpPr>
          <p:spPr>
            <a:xfrm>
              <a:off x="76199" y="50800"/>
              <a:ext cx="4521494" cy="469900"/>
            </a:xfrm>
            <a:prstGeom prst="rect">
              <a:avLst/>
            </a:prstGeom>
            <a:solidFill>
              <a:srgbClr val="F9FFF9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300">
                  <a:solidFill>
                    <a:srgbClr val="212121"/>
                  </a:solidFill>
                  <a:latin typeface="Cochin"/>
                  <a:ea typeface="Cochin"/>
                  <a:cs typeface="Cochin"/>
                  <a:sym typeface="Cochin"/>
                </a:defRPr>
              </a:lvl1pPr>
            </a:lstStyle>
            <a:p>
              <a:r>
                <a:t>Självporträtt,Katarina Pirak-Sikku  </a:t>
              </a:r>
            </a:p>
          </p:txBody>
        </p:sp>
        <p:pic>
          <p:nvPicPr>
            <p:cNvPr id="405" name="Bildobjekt 404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-1" y="0"/>
              <a:ext cx="4673894" cy="673101"/>
            </a:xfrm>
            <a:prstGeom prst="rect">
              <a:avLst/>
            </a:prstGeom>
            <a:effectLst/>
          </p:spPr>
        </p:pic>
      </p:grpSp>
      <p:grpSp>
        <p:nvGrpSpPr>
          <p:cNvPr id="410" name="Group 410"/>
          <p:cNvGrpSpPr/>
          <p:nvPr/>
        </p:nvGrpSpPr>
        <p:grpSpPr>
          <a:xfrm>
            <a:off x="5381139" y="4974010"/>
            <a:ext cx="6446222" cy="4679180"/>
            <a:chOff x="0" y="0"/>
            <a:chExt cx="6446220" cy="4679179"/>
          </a:xfrm>
        </p:grpSpPr>
        <p:pic>
          <p:nvPicPr>
            <p:cNvPr id="409" name="John Jacobsson301138_t3wgunaDwvn73ZBD6SejCXOlT.jpg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8900" y="50800"/>
              <a:ext cx="6268421" cy="445058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08" name="Bildobjekt 407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0" y="0"/>
              <a:ext cx="6446221" cy="4679180"/>
            </a:xfrm>
            <a:prstGeom prst="rect">
              <a:avLst/>
            </a:prstGeom>
            <a:effectLst/>
          </p:spPr>
        </p:pic>
      </p:grpSp>
      <p:grpSp>
        <p:nvGrpSpPr>
          <p:cNvPr id="413" name="Group 413"/>
          <p:cNvGrpSpPr/>
          <p:nvPr/>
        </p:nvGrpSpPr>
        <p:grpSpPr>
          <a:xfrm>
            <a:off x="4445288" y="8832849"/>
            <a:ext cx="4994911" cy="673101"/>
            <a:chOff x="0" y="0"/>
            <a:chExt cx="4994909" cy="673100"/>
          </a:xfrm>
        </p:grpSpPr>
        <p:sp>
          <p:nvSpPr>
            <p:cNvPr id="412" name="Shape 412"/>
            <p:cNvSpPr/>
            <p:nvPr/>
          </p:nvSpPr>
          <p:spPr>
            <a:xfrm>
              <a:off x="76200" y="50800"/>
              <a:ext cx="4842510" cy="469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300">
                  <a:solidFill>
                    <a:srgbClr val="212121"/>
                  </a:solidFill>
                  <a:latin typeface="Cochin"/>
                  <a:ea typeface="Cochin"/>
                  <a:cs typeface="Cochin"/>
                  <a:sym typeface="Cochin"/>
                </a:defRPr>
              </a:lvl1pPr>
            </a:lstStyle>
            <a:p>
              <a:r>
                <a:t>Den vidrige (detalj), John Jacobsson  </a:t>
              </a:r>
            </a:p>
          </p:txBody>
        </p:sp>
        <p:pic>
          <p:nvPicPr>
            <p:cNvPr id="411" name="Bildobjekt 410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0" y="0"/>
              <a:ext cx="4994910" cy="6731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/>
          <p:nvPr/>
        </p:nvSpPr>
        <p:spPr>
          <a:xfrm>
            <a:off x="3064084" y="1654618"/>
            <a:ext cx="8341375" cy="2047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r>
              <a:t>Elever som aktiva lärresurser</a:t>
            </a:r>
          </a:p>
        </p:txBody>
      </p:sp>
      <p:grpSp>
        <p:nvGrpSpPr>
          <p:cNvPr id="428" name="Group 428"/>
          <p:cNvGrpSpPr/>
          <p:nvPr/>
        </p:nvGrpSpPr>
        <p:grpSpPr>
          <a:xfrm>
            <a:off x="1633969" y="5030403"/>
            <a:ext cx="5563765" cy="2026612"/>
            <a:chOff x="0" y="0"/>
            <a:chExt cx="5563764" cy="2026611"/>
          </a:xfrm>
        </p:grpSpPr>
        <p:sp>
          <p:nvSpPr>
            <p:cNvPr id="427" name="Shape 427"/>
            <p:cNvSpPr/>
            <p:nvPr/>
          </p:nvSpPr>
          <p:spPr>
            <a:xfrm>
              <a:off x="25400" y="25400"/>
              <a:ext cx="5512965" cy="1975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200">
                  <a:effectLst>
                    <a:outerShdw blurRad="63500" dist="25400" dir="2700000" rotWithShape="0">
                      <a:srgbClr val="000000">
                        <a:alpha val="70000"/>
                      </a:srgbClr>
                    </a:outerShdw>
                  </a:effectLst>
                </a:defRPr>
              </a:pPr>
              <a:r>
                <a:t>Kollaborativt lärande:</a:t>
              </a:r>
            </a:p>
            <a:p>
              <a:pPr marL="520700" indent="-431800" algn="l">
                <a:buSzPct val="47000"/>
                <a:buBlip>
                  <a:blip r:embed="rId3"/>
                </a:buBlip>
                <a:defRPr sz="3200">
                  <a:effectLst>
                    <a:outerShdw blurRad="63500" dist="25400" dir="2700000" rotWithShape="0">
                      <a:srgbClr val="000000">
                        <a:alpha val="70000"/>
                      </a:srgbClr>
                    </a:outerShdw>
                  </a:effectLst>
                </a:defRPr>
              </a:pPr>
              <a:r>
                <a:t>Individuellt ansvar</a:t>
              </a:r>
            </a:p>
            <a:p>
              <a:pPr marL="520700" indent="-431800" algn="l">
                <a:buSzPct val="47000"/>
                <a:buBlip>
                  <a:blip r:embed="rId3"/>
                </a:buBlip>
                <a:defRPr sz="3200">
                  <a:effectLst>
                    <a:outerShdw blurRad="63500" dist="25400" dir="2700000" rotWithShape="0">
                      <a:srgbClr val="000000">
                        <a:alpha val="70000"/>
                      </a:srgbClr>
                    </a:outerShdw>
                  </a:effectLst>
                </a:defRPr>
              </a:pPr>
              <a:r>
                <a:t>Gruppmål</a:t>
              </a:r>
            </a:p>
          </p:txBody>
        </p:sp>
        <p:pic>
          <p:nvPicPr>
            <p:cNvPr id="426" name="Bildobjekt 425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563765" cy="202661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/>
          <p:nvPr/>
        </p:nvSpPr>
        <p:spPr>
          <a:xfrm>
            <a:off x="1304276" y="752836"/>
            <a:ext cx="10396249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Analysera analysen (enligt Lgr11)</a:t>
            </a:r>
          </a:p>
        </p:txBody>
      </p:sp>
      <p:sp>
        <p:nvSpPr>
          <p:cNvPr id="433" name="Shape 433"/>
          <p:cNvSpPr/>
          <p:nvPr/>
        </p:nvSpPr>
        <p:spPr>
          <a:xfrm>
            <a:off x="1363039" y="1932926"/>
            <a:ext cx="1680822" cy="655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Uttryck</a:t>
            </a:r>
          </a:p>
        </p:txBody>
      </p:sp>
      <p:sp>
        <p:nvSpPr>
          <p:cNvPr id="434" name="Shape 434"/>
          <p:cNvSpPr/>
          <p:nvPr/>
        </p:nvSpPr>
        <p:spPr>
          <a:xfrm>
            <a:off x="5512747" y="1932926"/>
            <a:ext cx="1979306" cy="655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Innehåll</a:t>
            </a:r>
          </a:p>
        </p:txBody>
      </p:sp>
      <p:sp>
        <p:nvSpPr>
          <p:cNvPr id="435" name="Shape 435"/>
          <p:cNvSpPr/>
          <p:nvPr/>
        </p:nvSpPr>
        <p:spPr>
          <a:xfrm>
            <a:off x="9236446" y="1932926"/>
            <a:ext cx="2130444" cy="655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Funktion</a:t>
            </a:r>
          </a:p>
        </p:txBody>
      </p:sp>
      <p:sp>
        <p:nvSpPr>
          <p:cNvPr id="436" name="Shape 436"/>
          <p:cNvSpPr/>
          <p:nvPr/>
        </p:nvSpPr>
        <p:spPr>
          <a:xfrm>
            <a:off x="5119959" y="5031726"/>
            <a:ext cx="2764882" cy="1214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Egna </a:t>
            </a:r>
          </a:p>
          <a:p>
            <a:pPr>
              <a:defRPr sz="3000"/>
            </a:pPr>
            <a:r>
              <a:t>erfarenheter</a:t>
            </a:r>
          </a:p>
        </p:txBody>
      </p:sp>
      <p:sp>
        <p:nvSpPr>
          <p:cNvPr id="437" name="Shape 437"/>
          <p:cNvSpPr/>
          <p:nvPr/>
        </p:nvSpPr>
        <p:spPr>
          <a:xfrm>
            <a:off x="1549712" y="5031726"/>
            <a:ext cx="2306840" cy="1214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Andra </a:t>
            </a:r>
          </a:p>
          <a:p>
            <a:pPr>
              <a:defRPr sz="3000"/>
            </a:pPr>
            <a:r>
              <a:t>konstverk</a:t>
            </a:r>
          </a:p>
        </p:txBody>
      </p:sp>
      <p:sp>
        <p:nvSpPr>
          <p:cNvPr id="438" name="Shape 438"/>
          <p:cNvSpPr/>
          <p:nvPr/>
        </p:nvSpPr>
        <p:spPr>
          <a:xfrm>
            <a:off x="8675626" y="5006326"/>
            <a:ext cx="3252085" cy="1264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rPr sz="3200"/>
              <a:t>Företeelser</a:t>
            </a:r>
            <a:r>
              <a:t> i</a:t>
            </a:r>
          </a:p>
          <a:p>
            <a:pPr>
              <a:defRPr sz="3000"/>
            </a:pPr>
            <a:r>
              <a:t>omvärlden</a:t>
            </a:r>
          </a:p>
        </p:txBody>
      </p:sp>
      <p:pic>
        <p:nvPicPr>
          <p:cNvPr id="439" name="Bildobjekt 438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15113" y="4965700"/>
            <a:ext cx="3574574" cy="2906415"/>
          </a:xfrm>
          <a:prstGeom prst="rect">
            <a:avLst/>
          </a:prstGeom>
        </p:spPr>
      </p:pic>
      <p:pic>
        <p:nvPicPr>
          <p:cNvPr id="441" name="Bildobjekt 440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15113" y="1905000"/>
            <a:ext cx="3574574" cy="2906415"/>
          </a:xfrm>
          <a:prstGeom prst="rect">
            <a:avLst/>
          </a:prstGeom>
        </p:spPr>
      </p:pic>
      <p:pic>
        <p:nvPicPr>
          <p:cNvPr id="443" name="Bildobjekt 442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14381" y="1905000"/>
            <a:ext cx="3574574" cy="2906415"/>
          </a:xfrm>
          <a:prstGeom prst="rect">
            <a:avLst/>
          </a:prstGeom>
        </p:spPr>
      </p:pic>
      <p:pic>
        <p:nvPicPr>
          <p:cNvPr id="445" name="Bildobjekt 444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5845" y="4965700"/>
            <a:ext cx="3574574" cy="2906415"/>
          </a:xfrm>
          <a:prstGeom prst="rect">
            <a:avLst/>
          </a:prstGeom>
        </p:spPr>
      </p:pic>
      <p:pic>
        <p:nvPicPr>
          <p:cNvPr id="447" name="Bildobjekt 446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5845" y="1905000"/>
            <a:ext cx="3574574" cy="2906415"/>
          </a:xfrm>
          <a:prstGeom prst="rect">
            <a:avLst/>
          </a:prstGeom>
        </p:spPr>
      </p:pic>
      <p:pic>
        <p:nvPicPr>
          <p:cNvPr id="449" name="Bildobjekt 448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14381" y="4965700"/>
            <a:ext cx="3574574" cy="290641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" name="Group 456"/>
          <p:cNvGrpSpPr/>
          <p:nvPr/>
        </p:nvGrpSpPr>
        <p:grpSpPr>
          <a:xfrm>
            <a:off x="2843333" y="3318152"/>
            <a:ext cx="7318134" cy="1542496"/>
            <a:chOff x="0" y="0"/>
            <a:chExt cx="7318133" cy="1542495"/>
          </a:xfrm>
        </p:grpSpPr>
        <p:sp>
          <p:nvSpPr>
            <p:cNvPr id="455" name="Shape 455"/>
            <p:cNvSpPr/>
            <p:nvPr/>
          </p:nvSpPr>
          <p:spPr>
            <a:xfrm>
              <a:off x="25399" y="25400"/>
              <a:ext cx="7267335" cy="1491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4100">
                  <a:effectLst>
                    <a:outerShdw blurRad="63500" dist="25400" dir="2700000" rotWithShape="0">
                      <a:srgbClr val="000000">
                        <a:alpha val="70000"/>
                      </a:srgbClr>
                    </a:outerShdw>
                  </a:effectLst>
                </a:defRPr>
              </a:pPr>
              <a:r>
                <a:t>Blev eleverna bättre på</a:t>
              </a:r>
            </a:p>
            <a:p>
              <a:pPr>
                <a:defRPr sz="4100">
                  <a:effectLst>
                    <a:outerShdw blurRad="63500" dist="25400" dir="2700000" rotWithShape="0">
                      <a:srgbClr val="000000">
                        <a:alpha val="70000"/>
                      </a:srgbClr>
                    </a:outerShdw>
                  </a:effectLst>
                </a:defRPr>
              </a:pPr>
              <a:r>
                <a:t>bildanalys av det här?</a:t>
              </a:r>
            </a:p>
          </p:txBody>
        </p:sp>
        <p:pic>
          <p:nvPicPr>
            <p:cNvPr id="454" name="Bildobjekt 453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7318134" cy="154249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/>
          <p:nvPr/>
        </p:nvSpPr>
        <p:spPr>
          <a:xfrm>
            <a:off x="1100605" y="1070336"/>
            <a:ext cx="3170890" cy="2151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Matrisen </a:t>
            </a:r>
          </a:p>
          <a:p>
            <a:pPr algn="l"/>
            <a:r>
              <a:t>för </a:t>
            </a:r>
          </a:p>
          <a:p>
            <a:pPr algn="l"/>
            <a:r>
              <a:t>processen</a:t>
            </a:r>
          </a:p>
        </p:txBody>
      </p:sp>
      <p:pic>
        <p:nvPicPr>
          <p:cNvPr id="461" name="Bedömning arbetsproces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34654" y="178527"/>
            <a:ext cx="6644070" cy="9396546"/>
          </a:xfrm>
          <a:prstGeom prst="rect">
            <a:avLst/>
          </a:prstGeom>
          <a:ln w="88900">
            <a:miter lim="400000"/>
          </a:ln>
        </p:spPr>
      </p:pic>
      <p:sp>
        <p:nvSpPr>
          <p:cNvPr id="462" name="Shape 462"/>
          <p:cNvSpPr/>
          <p:nvPr/>
        </p:nvSpPr>
        <p:spPr>
          <a:xfrm rot="300000">
            <a:off x="1228888" y="5584067"/>
            <a:ext cx="4045716" cy="1037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Med inspiration från </a:t>
            </a:r>
          </a:p>
          <a:p>
            <a:pPr>
              <a:defRPr sz="2400"/>
            </a:pPr>
            <a:r>
              <a:t>Lars Lindström</a:t>
            </a:r>
          </a:p>
        </p:txBody>
      </p:sp>
      <p:pic>
        <p:nvPicPr>
          <p:cNvPr id="463" name="Bildobjekt 462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300000">
            <a:off x="1063581" y="5384808"/>
            <a:ext cx="4376342" cy="1435895"/>
          </a:xfrm>
          <a:prstGeom prst="rect">
            <a:avLst/>
          </a:prstGeom>
        </p:spPr>
      </p:pic>
      <p:pic>
        <p:nvPicPr>
          <p:cNvPr id="466" name="Bildobjekt 465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48679" y="4846671"/>
            <a:ext cx="882614" cy="67674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Bildobjekt 476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20000">
            <a:off x="286974" y="1335326"/>
            <a:ext cx="6070499" cy="5346701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478" name="Bildobjekt 477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240000">
            <a:off x="6164764" y="2481364"/>
            <a:ext cx="6117692" cy="6502401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grpSp>
        <p:nvGrpSpPr>
          <p:cNvPr id="481" name="Group 481"/>
          <p:cNvGrpSpPr/>
          <p:nvPr/>
        </p:nvGrpSpPr>
        <p:grpSpPr>
          <a:xfrm>
            <a:off x="1171290" y="726594"/>
            <a:ext cx="9100120" cy="807412"/>
            <a:chOff x="0" y="0"/>
            <a:chExt cx="9100118" cy="807411"/>
          </a:xfrm>
        </p:grpSpPr>
        <p:sp>
          <p:nvSpPr>
            <p:cNvPr id="480" name="Shape 480"/>
            <p:cNvSpPr/>
            <p:nvPr/>
          </p:nvSpPr>
          <p:spPr>
            <a:xfrm>
              <a:off x="25400" y="25400"/>
              <a:ext cx="9049319" cy="75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>
                  <a:effectLst>
                    <a:outerShdw blurRad="63500" dist="25400" dir="2700000" rotWithShape="0">
                      <a:srgbClr val="000000">
                        <a:alpha val="70000"/>
                      </a:srgbClr>
                    </a:outerShdw>
                  </a:effectLst>
                </a:defRPr>
              </a:lvl1pPr>
            </a:lstStyle>
            <a:p>
              <a:r>
                <a:t>5 strategier för effektiv undervisning</a:t>
              </a:r>
            </a:p>
          </p:txBody>
        </p:sp>
        <p:pic>
          <p:nvPicPr>
            <p:cNvPr id="479" name="Bildobjekt 478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-1"/>
              <a:ext cx="9100120" cy="807413"/>
            </a:xfrm>
            <a:prstGeom prst="rect">
              <a:avLst/>
            </a:prstGeom>
            <a:effectLst/>
          </p:spPr>
        </p:pic>
      </p:grpSp>
      <p:pic>
        <p:nvPicPr>
          <p:cNvPr id="482" name="Bildobjekt 481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53421" y="1622116"/>
            <a:ext cx="1738177" cy="1320333"/>
          </a:xfrm>
          <a:prstGeom prst="rect">
            <a:avLst/>
          </a:prstGeom>
        </p:spPr>
      </p:pic>
      <p:grpSp>
        <p:nvGrpSpPr>
          <p:cNvPr id="486" name="Group 486"/>
          <p:cNvGrpSpPr/>
          <p:nvPr/>
        </p:nvGrpSpPr>
        <p:grpSpPr>
          <a:xfrm>
            <a:off x="859151" y="6835294"/>
            <a:ext cx="4161798" cy="1417012"/>
            <a:chOff x="0" y="0"/>
            <a:chExt cx="4161797" cy="1417011"/>
          </a:xfrm>
        </p:grpSpPr>
        <p:sp>
          <p:nvSpPr>
            <p:cNvPr id="485" name="Shape 485"/>
            <p:cNvSpPr/>
            <p:nvPr/>
          </p:nvSpPr>
          <p:spPr>
            <a:xfrm>
              <a:off x="25399" y="25400"/>
              <a:ext cx="4110999" cy="1366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200">
                  <a:effectLst>
                    <a:outerShdw blurRad="63500" dist="25400" dir="2700000" rotWithShape="0">
                      <a:srgbClr val="000000">
                        <a:alpha val="70000"/>
                      </a:srgbClr>
                    </a:outerShdw>
                  </a:effectLst>
                </a:defRPr>
              </a:pPr>
              <a:r>
                <a:t>8 sjukt viktiga </a:t>
              </a:r>
            </a:p>
            <a:p>
              <a:pPr>
                <a:defRPr sz="3200">
                  <a:effectLst>
                    <a:outerShdw blurRad="63500" dist="25400" dir="2700000" rotWithShape="0">
                      <a:srgbClr val="000000">
                        <a:alpha val="70000"/>
                      </a:srgbClr>
                    </a:outerShdw>
                  </a:effectLst>
                </a:defRPr>
              </a:pPr>
              <a:r>
                <a:t>grejer att kunna</a:t>
              </a:r>
            </a:p>
          </p:txBody>
        </p:sp>
        <p:pic>
          <p:nvPicPr>
            <p:cNvPr id="484" name="Bildobjekt 483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0"/>
              <a:ext cx="4161799" cy="1417012"/>
            </a:xfrm>
            <a:prstGeom prst="rect">
              <a:avLst/>
            </a:prstGeom>
            <a:effectLst/>
          </p:spPr>
        </p:pic>
      </p:grpSp>
      <p:pic>
        <p:nvPicPr>
          <p:cNvPr id="487" name="Bildobjekt 486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20220000">
            <a:off x="5262423" y="7077710"/>
            <a:ext cx="972403" cy="805095"/>
          </a:xfrm>
          <a:prstGeom prst="rect">
            <a:avLst/>
          </a:prstGeom>
        </p:spPr>
      </p:pic>
      <p:sp>
        <p:nvSpPr>
          <p:cNvPr id="489" name="Shape 489"/>
          <p:cNvSpPr/>
          <p:nvPr/>
        </p:nvSpPr>
        <p:spPr>
          <a:xfrm rot="21060000">
            <a:off x="7111985" y="7575550"/>
            <a:ext cx="372112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>
                <a:solidFill>
                  <a:srgbClr val="21212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t>+ näsa för kvalitet</a:t>
            </a:r>
          </a:p>
        </p:txBody>
      </p:sp>
      <p:sp>
        <p:nvSpPr>
          <p:cNvPr id="490" name="Shape 490"/>
          <p:cNvSpPr/>
          <p:nvPr/>
        </p:nvSpPr>
        <p:spPr>
          <a:xfrm>
            <a:off x="1574754" y="5427764"/>
            <a:ext cx="3494939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algn="l">
              <a:defRPr sz="3200">
                <a:solidFill>
                  <a:srgbClr val="212121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pPr>
            <a:r>
              <a:t>+ Goda relationer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Bildobjekt 491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76651" y="6733694"/>
            <a:ext cx="9366098" cy="2857501"/>
          </a:xfrm>
          <a:prstGeom prst="rect">
            <a:avLst/>
          </a:prstGeom>
          <a:effectLst>
            <a:outerShdw blurRad="190500" dist="8455" dir="5400000" rotWithShape="0">
              <a:srgbClr val="000000"/>
            </a:outerShdw>
          </a:effectLst>
        </p:spPr>
      </p:pic>
      <p:grpSp>
        <p:nvGrpSpPr>
          <p:cNvPr id="495" name="Group 495"/>
          <p:cNvGrpSpPr/>
          <p:nvPr/>
        </p:nvGrpSpPr>
        <p:grpSpPr>
          <a:xfrm rot="21480000">
            <a:off x="1000514" y="352531"/>
            <a:ext cx="2600863" cy="3650868"/>
            <a:chOff x="0" y="0"/>
            <a:chExt cx="2600861" cy="3650866"/>
          </a:xfrm>
        </p:grpSpPr>
        <p:pic>
          <p:nvPicPr>
            <p:cNvPr id="494" name="pasted-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5899" y="139700"/>
              <a:ext cx="2169063" cy="309206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93" name="Bildobjekt 492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600862" cy="3650867"/>
            </a:xfrm>
            <a:prstGeom prst="rect">
              <a:avLst/>
            </a:prstGeom>
            <a:effectLst/>
          </p:spPr>
        </p:pic>
      </p:grpSp>
      <p:sp>
        <p:nvSpPr>
          <p:cNvPr id="496" name="Shape 496"/>
          <p:cNvSpPr/>
          <p:nvPr/>
        </p:nvSpPr>
        <p:spPr>
          <a:xfrm>
            <a:off x="4328447" y="380207"/>
            <a:ext cx="3509706" cy="1169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600"/>
            </a:lvl1pPr>
          </a:lstStyle>
          <a:p>
            <a:r>
              <a:t>Lästips:</a:t>
            </a:r>
          </a:p>
        </p:txBody>
      </p:sp>
      <p:sp>
        <p:nvSpPr>
          <p:cNvPr id="497" name="Shape 497"/>
          <p:cNvSpPr/>
          <p:nvPr/>
        </p:nvSpPr>
        <p:spPr>
          <a:xfrm rot="21120000">
            <a:off x="9869666" y="5477886"/>
            <a:ext cx="1945753" cy="759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700"/>
            </a:pPr>
            <a:r>
              <a:t>finns på </a:t>
            </a:r>
          </a:p>
          <a:p>
            <a:pPr>
              <a:defRPr sz="1700"/>
            </a:pPr>
            <a:r>
              <a:t>Google books!</a:t>
            </a:r>
          </a:p>
        </p:txBody>
      </p:sp>
      <p:pic>
        <p:nvPicPr>
          <p:cNvPr id="498" name="Bildobjekt 497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394362" y="4973957"/>
            <a:ext cx="1059617" cy="592151"/>
          </a:xfrm>
          <a:prstGeom prst="rect">
            <a:avLst/>
          </a:prstGeom>
        </p:spPr>
      </p:pic>
      <p:grpSp>
        <p:nvGrpSpPr>
          <p:cNvPr id="502" name="Group 502"/>
          <p:cNvGrpSpPr/>
          <p:nvPr/>
        </p:nvGrpSpPr>
        <p:grpSpPr>
          <a:xfrm rot="21420000">
            <a:off x="9072313" y="544860"/>
            <a:ext cx="2574923" cy="3650867"/>
            <a:chOff x="0" y="0"/>
            <a:chExt cx="2574922" cy="3650866"/>
          </a:xfrm>
        </p:grpSpPr>
        <p:pic>
          <p:nvPicPr>
            <p:cNvPr id="501" name="pasted-image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15900" y="139700"/>
              <a:ext cx="2143123" cy="309206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00" name="Bildobjekt 499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2574923" cy="3650867"/>
            </a:xfrm>
            <a:prstGeom prst="rect">
              <a:avLst/>
            </a:prstGeom>
            <a:effectLst/>
          </p:spPr>
        </p:pic>
      </p:grpSp>
      <p:grpSp>
        <p:nvGrpSpPr>
          <p:cNvPr id="505" name="Group 505"/>
          <p:cNvGrpSpPr/>
          <p:nvPr/>
        </p:nvGrpSpPr>
        <p:grpSpPr>
          <a:xfrm>
            <a:off x="467384" y="4162623"/>
            <a:ext cx="2574923" cy="3821465"/>
            <a:chOff x="0" y="0"/>
            <a:chExt cx="2574922" cy="3821463"/>
          </a:xfrm>
        </p:grpSpPr>
        <p:pic>
          <p:nvPicPr>
            <p:cNvPr id="504" name="pasted-image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15900" y="139700"/>
              <a:ext cx="2143123" cy="326266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03" name="Bildobjekt 502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2574923" cy="3821464"/>
            </a:xfrm>
            <a:prstGeom prst="rect">
              <a:avLst/>
            </a:prstGeom>
            <a:effectLst/>
          </p:spPr>
        </p:pic>
      </p:grpSp>
      <p:grpSp>
        <p:nvGrpSpPr>
          <p:cNvPr id="508" name="Group 508"/>
          <p:cNvGrpSpPr/>
          <p:nvPr/>
        </p:nvGrpSpPr>
        <p:grpSpPr>
          <a:xfrm rot="20760000">
            <a:off x="4502411" y="2325407"/>
            <a:ext cx="3736702" cy="4875164"/>
            <a:chOff x="0" y="0"/>
            <a:chExt cx="3736701" cy="4875162"/>
          </a:xfrm>
        </p:grpSpPr>
        <p:pic>
          <p:nvPicPr>
            <p:cNvPr id="507" name="pasted-image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11716" r="11716"/>
            <a:stretch>
              <a:fillRect/>
            </a:stretch>
          </p:blipFill>
          <p:spPr>
            <a:xfrm>
              <a:off x="215900" y="139700"/>
              <a:ext cx="3304902" cy="431636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06" name="Bildobjekt 505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-1" y="-1"/>
              <a:ext cx="3736703" cy="4875164"/>
            </a:xfrm>
            <a:prstGeom prst="rect">
              <a:avLst/>
            </a:prstGeom>
            <a:effectLst/>
          </p:spPr>
        </p:pic>
      </p:grpSp>
      <p:sp>
        <p:nvSpPr>
          <p:cNvPr id="509" name="Shape 509"/>
          <p:cNvSpPr/>
          <p:nvPr/>
        </p:nvSpPr>
        <p:spPr>
          <a:xfrm>
            <a:off x="125330" y="8022491"/>
            <a:ext cx="2683040" cy="642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 u="sng">
                <a:hlinkClick r:id="rId12"/>
              </a:defRPr>
            </a:lvl1pPr>
          </a:lstStyle>
          <a:p>
            <a:pPr>
              <a:defRPr u="none"/>
            </a:pPr>
            <a:r>
              <a:rPr u="sng">
                <a:hlinkClick r:id="rId12"/>
              </a:rPr>
              <a:t>ur.se/artityd</a:t>
            </a: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/>
          <p:nvPr/>
        </p:nvSpPr>
        <p:spPr>
          <a:xfrm rot="60000">
            <a:off x="5549928" y="3978636"/>
            <a:ext cx="1739844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Tack!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 rot="60000">
            <a:off x="467560" y="2886435"/>
            <a:ext cx="12069681" cy="4895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66750" indent="-666750" algn="l">
              <a:buSzPct val="43000"/>
              <a:buBlip>
                <a:blip r:embed="rId3"/>
              </a:buBlip>
            </a:pPr>
            <a:r>
              <a:rPr dirty="0" err="1"/>
              <a:t>Utveckla</a:t>
            </a:r>
            <a:r>
              <a:rPr dirty="0"/>
              <a:t> </a:t>
            </a:r>
            <a:r>
              <a:rPr dirty="0" err="1"/>
              <a:t>kreativitet</a:t>
            </a:r>
            <a:r>
              <a:rPr dirty="0"/>
              <a:t> </a:t>
            </a:r>
            <a:r>
              <a:rPr dirty="0" err="1"/>
              <a:t>och</a:t>
            </a:r>
            <a:r>
              <a:rPr dirty="0"/>
              <a:t> </a:t>
            </a:r>
            <a:r>
              <a:rPr dirty="0" err="1"/>
              <a:t>intresse</a:t>
            </a:r>
            <a:r>
              <a:rPr dirty="0"/>
              <a:t> </a:t>
            </a:r>
            <a:r>
              <a:rPr dirty="0" err="1"/>
              <a:t>att</a:t>
            </a:r>
            <a:r>
              <a:rPr dirty="0"/>
              <a:t> </a:t>
            </a:r>
            <a:r>
              <a:rPr dirty="0" err="1"/>
              <a:t>skapa</a:t>
            </a:r>
            <a:endParaRPr dirty="0"/>
          </a:p>
          <a:p>
            <a:pPr marL="666750" indent="-666750" algn="l">
              <a:buSzPct val="43000"/>
              <a:buBlip>
                <a:blip r:embed="rId3"/>
              </a:buBlip>
            </a:pPr>
            <a:r>
              <a:rPr dirty="0"/>
              <a:t>Ta </a:t>
            </a:r>
            <a:r>
              <a:rPr dirty="0" err="1"/>
              <a:t>egna</a:t>
            </a:r>
            <a:r>
              <a:rPr dirty="0"/>
              <a:t> </a:t>
            </a:r>
            <a:r>
              <a:rPr dirty="0" err="1"/>
              <a:t>initiativ</a:t>
            </a:r>
            <a:endParaRPr dirty="0"/>
          </a:p>
          <a:p>
            <a:pPr marL="666750" indent="-666750" algn="l">
              <a:buSzPct val="43000"/>
              <a:buBlip>
                <a:blip r:embed="rId3"/>
              </a:buBlip>
            </a:pPr>
            <a:r>
              <a:rPr dirty="0" err="1"/>
              <a:t>Arbeta</a:t>
            </a:r>
            <a:r>
              <a:rPr dirty="0"/>
              <a:t> </a:t>
            </a:r>
            <a:r>
              <a:rPr dirty="0" err="1"/>
              <a:t>undersökande</a:t>
            </a:r>
            <a:r>
              <a:rPr dirty="0"/>
              <a:t> </a:t>
            </a:r>
            <a:r>
              <a:rPr dirty="0" err="1"/>
              <a:t>och</a:t>
            </a:r>
            <a:r>
              <a:rPr dirty="0"/>
              <a:t>    </a:t>
            </a:r>
            <a:r>
              <a:rPr dirty="0" err="1"/>
              <a:t>problemlösande</a:t>
            </a:r>
            <a:endParaRPr dirty="0"/>
          </a:p>
          <a:p>
            <a:pPr marL="666750" indent="-666750" algn="l">
              <a:buSzPct val="43000"/>
              <a:buBlip>
                <a:blip r:embed="rId3"/>
              </a:buBlip>
            </a:pPr>
            <a:r>
              <a:rPr dirty="0" err="1"/>
              <a:t>Skapa</a:t>
            </a:r>
            <a:r>
              <a:rPr dirty="0"/>
              <a:t> </a:t>
            </a:r>
            <a:r>
              <a:rPr dirty="0" err="1"/>
              <a:t>förståelse</a:t>
            </a:r>
            <a:endParaRPr dirty="0"/>
          </a:p>
          <a:p>
            <a:pPr marL="666750" indent="-666750" algn="l">
              <a:buSzPct val="43000"/>
              <a:buBlip>
                <a:blip r:embed="rId3"/>
              </a:buBlip>
            </a:pPr>
            <a:r>
              <a:rPr dirty="0" err="1"/>
              <a:t>Kritiskt</a:t>
            </a:r>
            <a:r>
              <a:rPr dirty="0"/>
              <a:t> </a:t>
            </a:r>
            <a:r>
              <a:rPr dirty="0" err="1"/>
              <a:t>granska</a:t>
            </a:r>
            <a:endParaRPr dirty="0"/>
          </a:p>
        </p:txBody>
      </p:sp>
      <p:sp>
        <p:nvSpPr>
          <p:cNvPr id="174" name="Shape 174"/>
          <p:cNvSpPr/>
          <p:nvPr/>
        </p:nvSpPr>
        <p:spPr>
          <a:xfrm rot="21540000">
            <a:off x="2113216" y="1555462"/>
            <a:ext cx="8778368" cy="1257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/>
            </a:lvl1pPr>
          </a:lstStyle>
          <a:p>
            <a:r>
              <a:rPr dirty="0" err="1"/>
              <a:t>Bildämnets</a:t>
            </a:r>
            <a:r>
              <a:rPr dirty="0"/>
              <a:t> </a:t>
            </a:r>
            <a:r>
              <a:rPr dirty="0" err="1"/>
              <a:t>Syfte</a:t>
            </a:r>
            <a:endParaRPr dirty="0"/>
          </a:p>
        </p:txBody>
      </p:sp>
      <p:pic>
        <p:nvPicPr>
          <p:cNvPr id="175" name="Bildobjekt 174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860000">
            <a:off x="9178615" y="5879682"/>
            <a:ext cx="2442541" cy="3494481"/>
          </a:xfrm>
          <a:prstGeom prst="rect">
            <a:avLst/>
          </a:prstGeom>
          <a:effectLst>
            <a:outerShdw blurRad="190500" dist="165100" dir="5400000" rotWithShape="0">
              <a:srgbClr val="000000"/>
            </a:outerShdw>
          </a:effectLst>
        </p:spPr>
      </p:pic>
      <p:sp>
        <p:nvSpPr>
          <p:cNvPr id="176" name="Shape 176"/>
          <p:cNvSpPr/>
          <p:nvPr/>
        </p:nvSpPr>
        <p:spPr>
          <a:xfrm>
            <a:off x="10399886" y="4997450"/>
            <a:ext cx="546101" cy="673101"/>
          </a:xfrm>
          <a:prstGeom prst="rect">
            <a:avLst/>
          </a:prstGeom>
          <a:ln w="12700">
            <a:miter lim="400000"/>
          </a:ln>
          <a:effectLst>
            <a:outerShdw blurRad="63500" dist="91329" dir="5400000" rotWithShape="0">
              <a:srgbClr val="000000">
                <a:alpha val="8798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r>
              <a:t>🔴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2603500" y="564862"/>
            <a:ext cx="7213278" cy="1257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200"/>
            </a:lvl1pPr>
          </a:lstStyle>
          <a:p>
            <a:r>
              <a:rPr dirty="0"/>
              <a:t>2.2 </a:t>
            </a:r>
            <a:r>
              <a:rPr dirty="0" err="1"/>
              <a:t>Kunskaper</a:t>
            </a:r>
            <a:endParaRPr dirty="0"/>
          </a:p>
        </p:txBody>
      </p:sp>
      <p:sp>
        <p:nvSpPr>
          <p:cNvPr id="181" name="Shape 181"/>
          <p:cNvSpPr/>
          <p:nvPr/>
        </p:nvSpPr>
        <p:spPr>
          <a:xfrm>
            <a:off x="1028700" y="1838265"/>
            <a:ext cx="12045151" cy="4984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66749" indent="-666749" algn="l">
              <a:buSzPct val="43000"/>
              <a:buBlip>
                <a:blip r:embed="rId3"/>
              </a:buBlip>
              <a:defRPr sz="3700"/>
            </a:pPr>
            <a:r>
              <a:rPr dirty="0" err="1"/>
              <a:t>Kan</a:t>
            </a:r>
            <a:r>
              <a:rPr dirty="0"/>
              <a:t> </a:t>
            </a:r>
            <a:r>
              <a:rPr dirty="0" err="1"/>
              <a:t>lösa</a:t>
            </a:r>
            <a:r>
              <a:rPr dirty="0"/>
              <a:t> problem</a:t>
            </a:r>
          </a:p>
          <a:p>
            <a:pPr marL="666749" indent="-666749" algn="l">
              <a:buSzPct val="43000"/>
              <a:buBlip>
                <a:blip r:embed="rId3"/>
              </a:buBlip>
              <a:defRPr sz="3700"/>
            </a:pPr>
            <a:r>
              <a:rPr dirty="0" err="1"/>
              <a:t>Kan</a:t>
            </a:r>
            <a:r>
              <a:rPr dirty="0"/>
              <a:t> </a:t>
            </a:r>
            <a:r>
              <a:rPr dirty="0" err="1"/>
              <a:t>omsätta</a:t>
            </a:r>
            <a:r>
              <a:rPr dirty="0"/>
              <a:t> </a:t>
            </a:r>
            <a:r>
              <a:rPr dirty="0" err="1"/>
              <a:t>idéer</a:t>
            </a:r>
            <a:r>
              <a:rPr dirty="0"/>
              <a:t> till handling</a:t>
            </a:r>
          </a:p>
          <a:p>
            <a:pPr marL="666749" indent="-666749" algn="l">
              <a:buSzPct val="43000"/>
              <a:buBlip>
                <a:blip r:embed="rId3"/>
              </a:buBlip>
              <a:defRPr sz="3700"/>
            </a:pPr>
            <a:r>
              <a:rPr dirty="0" err="1"/>
              <a:t>Kan</a:t>
            </a:r>
            <a:r>
              <a:rPr dirty="0"/>
              <a:t> </a:t>
            </a:r>
            <a:r>
              <a:rPr dirty="0" err="1"/>
              <a:t>lära</a:t>
            </a:r>
            <a:endParaRPr dirty="0"/>
          </a:p>
          <a:p>
            <a:pPr marL="666749" indent="-666749" algn="l">
              <a:buSzPct val="43000"/>
              <a:buBlip>
                <a:blip r:embed="rId3"/>
              </a:buBlip>
              <a:defRPr sz="3700"/>
            </a:pPr>
            <a:r>
              <a:rPr dirty="0" err="1"/>
              <a:t>Kan</a:t>
            </a:r>
            <a:r>
              <a:rPr dirty="0"/>
              <a:t> </a:t>
            </a:r>
            <a:r>
              <a:rPr dirty="0" err="1"/>
              <a:t>utforska</a:t>
            </a:r>
            <a:endParaRPr dirty="0"/>
          </a:p>
          <a:p>
            <a:pPr marL="666749" indent="-666749" algn="l">
              <a:buSzPct val="43000"/>
              <a:buBlip>
                <a:blip r:embed="rId3"/>
              </a:buBlip>
              <a:defRPr sz="3700"/>
            </a:pPr>
            <a:r>
              <a:rPr dirty="0" err="1"/>
              <a:t>Kan</a:t>
            </a:r>
            <a:r>
              <a:rPr dirty="0"/>
              <a:t> </a:t>
            </a:r>
            <a:r>
              <a:rPr dirty="0" err="1"/>
              <a:t>använda</a:t>
            </a:r>
            <a:r>
              <a:rPr dirty="0"/>
              <a:t> </a:t>
            </a:r>
            <a:r>
              <a:rPr dirty="0" err="1"/>
              <a:t>kritiskt</a:t>
            </a:r>
            <a:r>
              <a:rPr dirty="0"/>
              <a:t> </a:t>
            </a:r>
            <a:r>
              <a:rPr dirty="0" err="1"/>
              <a:t>tänkande</a:t>
            </a:r>
            <a:endParaRPr dirty="0"/>
          </a:p>
          <a:p>
            <a:pPr marL="666749" indent="-666749" algn="l">
              <a:buSzPct val="43000"/>
              <a:buBlip>
                <a:blip r:embed="rId3"/>
              </a:buBlip>
              <a:defRPr sz="3700"/>
            </a:pPr>
            <a:r>
              <a:rPr dirty="0" err="1"/>
              <a:t>Kan</a:t>
            </a:r>
            <a:r>
              <a:rPr dirty="0"/>
              <a:t> </a:t>
            </a:r>
            <a:r>
              <a:rPr dirty="0" err="1"/>
              <a:t>använda</a:t>
            </a:r>
            <a:r>
              <a:rPr dirty="0"/>
              <a:t> </a:t>
            </a:r>
            <a:r>
              <a:rPr dirty="0" err="1"/>
              <a:t>och</a:t>
            </a:r>
            <a:r>
              <a:rPr dirty="0"/>
              <a:t> ta del </a:t>
            </a:r>
            <a:r>
              <a:rPr dirty="0" err="1"/>
              <a:t>av</a:t>
            </a:r>
            <a:r>
              <a:rPr dirty="0"/>
              <a:t> </a:t>
            </a:r>
            <a:r>
              <a:rPr dirty="0" err="1"/>
              <a:t>många</a:t>
            </a:r>
            <a:r>
              <a:rPr dirty="0"/>
              <a:t> </a:t>
            </a:r>
            <a:r>
              <a:rPr dirty="0" err="1"/>
              <a:t>olika</a:t>
            </a:r>
            <a:r>
              <a:rPr dirty="0"/>
              <a:t> </a:t>
            </a:r>
            <a:r>
              <a:rPr dirty="0" err="1"/>
              <a:t>uttrycksformer</a:t>
            </a:r>
            <a:endParaRPr dirty="0"/>
          </a:p>
        </p:txBody>
      </p:sp>
      <p:pic>
        <p:nvPicPr>
          <p:cNvPr id="182" name="Bildobjekt 181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800000">
            <a:off x="8938495" y="6479829"/>
            <a:ext cx="2023563" cy="2925445"/>
          </a:xfrm>
          <a:prstGeom prst="rect">
            <a:avLst/>
          </a:prstGeom>
          <a:effectLst>
            <a:outerShdw blurRad="190500" dist="50800" dir="5400000" rotWithShape="0">
              <a:srgbClr val="000000">
                <a:alpha val="82992"/>
              </a:srgbClr>
            </a:outerShdw>
          </a:effectLst>
        </p:spPr>
      </p:pic>
      <p:sp>
        <p:nvSpPr>
          <p:cNvPr id="183" name="Shape 183"/>
          <p:cNvSpPr/>
          <p:nvPr/>
        </p:nvSpPr>
        <p:spPr>
          <a:xfrm>
            <a:off x="9715326" y="6457950"/>
            <a:ext cx="546101" cy="673101"/>
          </a:xfrm>
          <a:prstGeom prst="rect">
            <a:avLst/>
          </a:prstGeom>
          <a:ln w="12700">
            <a:miter lim="400000"/>
          </a:ln>
          <a:effectLst>
            <a:outerShdw blurRad="63500" dist="91329" dir="5400000" rotWithShape="0">
              <a:srgbClr val="000000">
                <a:alpha val="8798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r>
              <a:t>🔴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Bildobjekt 186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0340000">
            <a:off x="540969" y="2102693"/>
            <a:ext cx="11922863" cy="2171701"/>
          </a:xfrm>
          <a:prstGeom prst="rect">
            <a:avLst/>
          </a:prstGeom>
        </p:spPr>
      </p:pic>
      <p:pic>
        <p:nvPicPr>
          <p:cNvPr id="188" name="Bildobjekt 187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66468" y="4711699"/>
            <a:ext cx="7291364" cy="2209802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/>
        </p:nvSpPr>
        <p:spPr>
          <a:xfrm>
            <a:off x="1284734" y="595602"/>
            <a:ext cx="10752831" cy="1069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r>
              <a:t>Bild för lärandets skull</a:t>
            </a:r>
          </a:p>
        </p:txBody>
      </p:sp>
      <p:pic>
        <p:nvPicPr>
          <p:cNvPr id="193" name="Bildobjekt 192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540000">
            <a:off x="616185" y="2032873"/>
            <a:ext cx="9299957" cy="5880102"/>
          </a:xfrm>
          <a:prstGeom prst="rect">
            <a:avLst/>
          </a:prstGeom>
        </p:spPr>
      </p:pic>
      <p:sp>
        <p:nvSpPr>
          <p:cNvPr id="194" name="Shape 194"/>
          <p:cNvSpPr/>
          <p:nvPr/>
        </p:nvSpPr>
        <p:spPr>
          <a:xfrm rot="960000">
            <a:off x="10069261" y="2266134"/>
            <a:ext cx="2632578" cy="1416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400"/>
            </a:pPr>
            <a:r>
              <a:t>Winner &amp;</a:t>
            </a:r>
          </a:p>
          <a:p>
            <a:pPr>
              <a:defRPr sz="3400"/>
            </a:pPr>
            <a:r>
              <a:t>Hetland</a:t>
            </a:r>
          </a:p>
        </p:txBody>
      </p:sp>
      <p:pic>
        <p:nvPicPr>
          <p:cNvPr id="195" name="Bildobjekt 194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900000">
            <a:off x="9785527" y="2187016"/>
            <a:ext cx="3077766" cy="1747140"/>
          </a:xfrm>
          <a:prstGeom prst="rect">
            <a:avLst/>
          </a:prstGeom>
        </p:spPr>
      </p:pic>
      <p:pic>
        <p:nvPicPr>
          <p:cNvPr id="197" name="Bildobjekt 196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60000">
            <a:off x="7876993" y="7036841"/>
            <a:ext cx="3865068" cy="2108201"/>
          </a:xfrm>
          <a:prstGeom prst="rect">
            <a:avLst/>
          </a:prstGeom>
          <a:effectLst>
            <a:outerShdw blurRad="673100" dist="123378" dir="2700000" rotWithShape="0">
              <a:srgbClr val="000000">
                <a:alpha val="63447"/>
              </a:srgbClr>
            </a:outerShdw>
          </a:effectLst>
        </p:spPr>
      </p:pic>
      <p:sp>
        <p:nvSpPr>
          <p:cNvPr id="198" name="Shape 198"/>
          <p:cNvSpPr/>
          <p:nvPr/>
        </p:nvSpPr>
        <p:spPr>
          <a:xfrm rot="20520000">
            <a:off x="4981628" y="8159652"/>
            <a:ext cx="1784245" cy="756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r>
              <a:t>Wiliam</a:t>
            </a:r>
          </a:p>
        </p:txBody>
      </p:sp>
      <p:pic>
        <p:nvPicPr>
          <p:cNvPr id="199" name="Bildobjekt 198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20520000" flipH="1">
            <a:off x="4698455" y="8139647"/>
            <a:ext cx="2671087" cy="944758"/>
          </a:xfrm>
          <a:prstGeom prst="rect">
            <a:avLst/>
          </a:prstGeom>
        </p:spPr>
      </p:pic>
      <p:sp>
        <p:nvSpPr>
          <p:cNvPr id="201" name="Shape 201"/>
          <p:cNvSpPr/>
          <p:nvPr/>
        </p:nvSpPr>
        <p:spPr>
          <a:xfrm rot="480000">
            <a:off x="10519044" y="5743094"/>
            <a:ext cx="2010685" cy="70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r>
              <a:t>bubblare</a:t>
            </a:r>
          </a:p>
        </p:txBody>
      </p:sp>
      <p:pic>
        <p:nvPicPr>
          <p:cNvPr id="202" name="Bildobjekt 201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7376268">
            <a:off x="10339384" y="6479319"/>
            <a:ext cx="864768" cy="405069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Bildobjekt 206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540000">
            <a:off x="1682309" y="1916674"/>
            <a:ext cx="9757639" cy="5562602"/>
          </a:xfrm>
          <a:prstGeom prst="rect">
            <a:avLst/>
          </a:prstGeom>
        </p:spPr>
      </p:pic>
      <p:pic>
        <p:nvPicPr>
          <p:cNvPr id="208" name="Bildobjekt 207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20000">
            <a:off x="8503821" y="6919878"/>
            <a:ext cx="3574594" cy="1485901"/>
          </a:xfrm>
          <a:prstGeom prst="rect">
            <a:avLst/>
          </a:prstGeom>
          <a:effectLst>
            <a:outerShdw blurRad="774700" dist="15573" dir="2700000" rotWithShape="0">
              <a:srgbClr val="000000">
                <a:alpha val="63447"/>
              </a:srgbClr>
            </a:outerShdw>
          </a:effectLst>
        </p:spPr>
      </p:pic>
      <p:sp>
        <p:nvSpPr>
          <p:cNvPr id="209" name="Shape 209"/>
          <p:cNvSpPr/>
          <p:nvPr/>
        </p:nvSpPr>
        <p:spPr>
          <a:xfrm rot="300000">
            <a:off x="10033015" y="581291"/>
            <a:ext cx="1784246" cy="756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r>
              <a:t>Wiliam</a:t>
            </a:r>
          </a:p>
        </p:txBody>
      </p:sp>
      <p:pic>
        <p:nvPicPr>
          <p:cNvPr id="210" name="Bildobjekt 209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360000">
            <a:off x="9657888" y="478387"/>
            <a:ext cx="2518967" cy="1109832"/>
          </a:xfrm>
          <a:prstGeom prst="rect">
            <a:avLst/>
          </a:prstGeom>
        </p:spPr>
      </p:pic>
      <p:pic>
        <p:nvPicPr>
          <p:cNvPr id="212" name="Bildobjekt 211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20472880">
            <a:off x="7270933" y="7495363"/>
            <a:ext cx="1020393" cy="405070"/>
          </a:xfrm>
          <a:prstGeom prst="rect">
            <a:avLst/>
          </a:prstGeom>
        </p:spPr>
      </p:pic>
      <p:sp>
        <p:nvSpPr>
          <p:cNvPr id="214" name="Shape 214"/>
          <p:cNvSpPr/>
          <p:nvPr/>
        </p:nvSpPr>
        <p:spPr>
          <a:xfrm rot="21480000">
            <a:off x="1576694" y="7749526"/>
            <a:ext cx="6054112" cy="655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Källa: all forskning nånsin</a:t>
            </a:r>
          </a:p>
        </p:txBody>
      </p:sp>
      <p:sp>
        <p:nvSpPr>
          <p:cNvPr id="215" name="Shape 215"/>
          <p:cNvSpPr/>
          <p:nvPr/>
        </p:nvSpPr>
        <p:spPr>
          <a:xfrm rot="2340000">
            <a:off x="8645842" y="4813300"/>
            <a:ext cx="2456816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>
                <a:solidFill>
                  <a:srgbClr val="424242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pPr>
            <a:r>
              <a:t>Kollaborativt</a:t>
            </a:r>
          </a:p>
          <a:p>
            <a:pPr>
              <a:defRPr sz="3100">
                <a:solidFill>
                  <a:srgbClr val="424242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pPr>
            <a:r>
              <a:t>lärande</a:t>
            </a:r>
          </a:p>
        </p:txBody>
      </p:sp>
      <p:pic>
        <p:nvPicPr>
          <p:cNvPr id="216" name="Bildobjekt 215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1025343">
            <a:off x="6176323" y="4879397"/>
            <a:ext cx="2823560" cy="401314"/>
          </a:xfrm>
          <a:prstGeom prst="rect">
            <a:avLst/>
          </a:prstGeom>
        </p:spPr>
      </p:pic>
      <p:pic>
        <p:nvPicPr>
          <p:cNvPr id="218" name="Bildobjekt 217"/>
          <p:cNvPicPr>
            <a:picLocks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9137305">
            <a:off x="8124188" y="5482773"/>
            <a:ext cx="1171509" cy="401314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roup 246"/>
          <p:cNvGrpSpPr/>
          <p:nvPr/>
        </p:nvGrpSpPr>
        <p:grpSpPr>
          <a:xfrm rot="1440000">
            <a:off x="-203202" y="3332367"/>
            <a:ext cx="12954002" cy="2174465"/>
            <a:chOff x="0" y="0"/>
            <a:chExt cx="12954000" cy="2174464"/>
          </a:xfrm>
        </p:grpSpPr>
        <p:sp>
          <p:nvSpPr>
            <p:cNvPr id="245" name="Shape 245"/>
            <p:cNvSpPr/>
            <p:nvPr/>
          </p:nvSpPr>
          <p:spPr>
            <a:xfrm>
              <a:off x="38100" y="38099"/>
              <a:ext cx="12877801" cy="2098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5900"/>
              </a:pPr>
              <a:r>
                <a:t>Att skilja på lärandemål och</a:t>
              </a:r>
            </a:p>
            <a:p>
              <a:pPr>
                <a:defRPr sz="5900"/>
              </a:pPr>
              <a:r>
                <a:t>lärandeaktivitet</a:t>
              </a:r>
            </a:p>
          </p:txBody>
        </p:sp>
        <p:pic>
          <p:nvPicPr>
            <p:cNvPr id="244" name="Bildobjekt 243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12954002" cy="217446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/>
        </p:nvSpPr>
        <p:spPr>
          <a:xfrm>
            <a:off x="664581" y="549636"/>
            <a:ext cx="1756938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Lgr11</a:t>
            </a:r>
          </a:p>
        </p:txBody>
      </p:sp>
      <p:pic>
        <p:nvPicPr>
          <p:cNvPr id="251" name="Bildobjekt 250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8131" y="306387"/>
            <a:ext cx="2509838" cy="1676951"/>
          </a:xfrm>
          <a:prstGeom prst="rect">
            <a:avLst/>
          </a:prstGeom>
        </p:spPr>
      </p:pic>
      <p:sp>
        <p:nvSpPr>
          <p:cNvPr id="253" name="Shape 253"/>
          <p:cNvSpPr/>
          <p:nvPr/>
        </p:nvSpPr>
        <p:spPr>
          <a:xfrm rot="21540000">
            <a:off x="4011885" y="852000"/>
            <a:ext cx="7656684" cy="767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r>
              <a:t>Vad vi ska göra med det</a:t>
            </a:r>
          </a:p>
        </p:txBody>
      </p:sp>
      <p:pic>
        <p:nvPicPr>
          <p:cNvPr id="254" name="Bildobjekt 253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4680000">
            <a:off x="8385693" y="2420657"/>
            <a:ext cx="1842633" cy="1572548"/>
          </a:xfrm>
          <a:prstGeom prst="rect">
            <a:avLst/>
          </a:prstGeom>
        </p:spPr>
      </p:pic>
      <p:pic>
        <p:nvPicPr>
          <p:cNvPr id="256" name="Bildobjekt 255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9200" y="2115710"/>
            <a:ext cx="6240900" cy="4302980"/>
          </a:xfrm>
          <a:prstGeom prst="rect">
            <a:avLst/>
          </a:prstGeom>
          <a:effectLst>
            <a:outerShdw blurRad="190500" dist="76200" dir="5460000" rotWithShape="0">
              <a:srgbClr val="000000">
                <a:alpha val="78400"/>
              </a:srgbClr>
            </a:outerShdw>
          </a:effectLst>
        </p:spPr>
      </p:pic>
      <p:pic>
        <p:nvPicPr>
          <p:cNvPr id="257" name="Bildobjekt 256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693478" y="4275811"/>
            <a:ext cx="8293497" cy="4981004"/>
          </a:xfrm>
          <a:prstGeom prst="rect">
            <a:avLst/>
          </a:prstGeom>
          <a:effectLst>
            <a:outerShdw blurRad="190500" dist="88900" dir="5400000" rotWithShape="0">
              <a:srgbClr val="000000"/>
            </a:outerShdw>
          </a:effectLst>
        </p:spPr>
      </p:pic>
    </p:spTree>
  </p:cSld>
  <p:clrMapOvr>
    <a:masterClrMapping/>
  </p:clrMapOvr>
  <p:transition spd="slow"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1761</Words>
  <Application>Microsoft Office PowerPoint</Application>
  <PresentationFormat>Anpassad</PresentationFormat>
  <Paragraphs>242</Paragraphs>
  <Slides>28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28</vt:i4>
      </vt:variant>
    </vt:vector>
  </HeadingPairs>
  <TitlesOfParts>
    <vt:vector size="29" baseType="lpstr">
      <vt:lpstr>Office-tema</vt:lpstr>
      <vt:lpstr>Varför ska vi undvika bildanalys som enskilt moment?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Varför ska vi undvika bildanalys som enskilt moment?</dc:title>
  <dc:creator>Matilda Åhall</dc:creator>
  <cp:lastModifiedBy>Matilda Åhall</cp:lastModifiedBy>
  <cp:revision>1</cp:revision>
  <dcterms:modified xsi:type="dcterms:W3CDTF">2016-03-23T09:06:29Z</dcterms:modified>
</cp:coreProperties>
</file>